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 id="2147483719" r:id="rId2"/>
    <p:sldMasterId id="2147483707" r:id="rId3"/>
    <p:sldMasterId id="2147483660" r:id="rId4"/>
    <p:sldMasterId id="2147483746" r:id="rId5"/>
  </p:sldMasterIdLst>
  <p:notesMasterIdLst>
    <p:notesMasterId r:id="rId34"/>
  </p:notesMasterIdLst>
  <p:sldIdLst>
    <p:sldId id="257" r:id="rId6"/>
    <p:sldId id="356" r:id="rId7"/>
    <p:sldId id="355" r:id="rId8"/>
    <p:sldId id="357" r:id="rId9"/>
    <p:sldId id="361" r:id="rId10"/>
    <p:sldId id="396" r:id="rId11"/>
    <p:sldId id="370" r:id="rId12"/>
    <p:sldId id="386" r:id="rId13"/>
    <p:sldId id="379" r:id="rId14"/>
    <p:sldId id="380" r:id="rId15"/>
    <p:sldId id="381" r:id="rId16"/>
    <p:sldId id="388" r:id="rId17"/>
    <p:sldId id="382" r:id="rId18"/>
    <p:sldId id="383" r:id="rId19"/>
    <p:sldId id="384" r:id="rId20"/>
    <p:sldId id="385" r:id="rId21"/>
    <p:sldId id="398" r:id="rId22"/>
    <p:sldId id="399" r:id="rId23"/>
    <p:sldId id="400" r:id="rId24"/>
    <p:sldId id="401" r:id="rId25"/>
    <p:sldId id="389" r:id="rId26"/>
    <p:sldId id="390" r:id="rId27"/>
    <p:sldId id="391" r:id="rId28"/>
    <p:sldId id="392" r:id="rId29"/>
    <p:sldId id="393" r:id="rId30"/>
    <p:sldId id="394" r:id="rId31"/>
    <p:sldId id="395" r:id="rId32"/>
    <p:sldId id="259" r:id="rId33"/>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10" autoAdjust="0"/>
    <p:restoredTop sz="94660"/>
  </p:normalViewPr>
  <p:slideViewPr>
    <p:cSldViewPr>
      <p:cViewPr>
        <p:scale>
          <a:sx n="118" d="100"/>
          <a:sy n="118" d="100"/>
        </p:scale>
        <p:origin x="84" y="-1476"/>
      </p:cViewPr>
      <p:guideLst>
        <p:guide orient="horz" pos="211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06AF16-914D-41FF-B124-655FACC56A11}" type="datetimeFigureOut">
              <a:rPr lang="es-CO" smtClean="0"/>
              <a:t>7/08/2018</a:t>
            </a:fld>
            <a:endParaRPr lang="es-CO"/>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88F7A4-0768-4381-B0FB-E6D84A12D945}" type="slidenum">
              <a:rPr lang="es-CO" smtClean="0"/>
              <a:t>‹Nº›</a:t>
            </a:fld>
            <a:endParaRPr lang="es-CO"/>
          </a:p>
        </p:txBody>
      </p:sp>
    </p:spTree>
    <p:extLst>
      <p:ext uri="{BB962C8B-B14F-4D97-AF65-F5344CB8AC3E}">
        <p14:creationId xmlns:p14="http://schemas.microsoft.com/office/powerpoint/2010/main" val="1520573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638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s-CO" b="1"/>
              <a:t>Plantilla de estilo sólo para texto</a:t>
            </a:r>
          </a:p>
          <a:p>
            <a:pPr eaLnBrk="1" hangingPunct="1"/>
            <a:r>
              <a:rPr lang="es-CO"/>
              <a:t>El contenido de las presentaciones se debe caracterizar por ser corto y preciso. Las presentaciones digitales son una guía para la exposición de los temas, por ello los textos deben ser breves y en lo posible realizar esquemas, infografías y acompañar de fotografías que apoyen el contenido. </a:t>
            </a:r>
          </a:p>
          <a:p>
            <a:pPr eaLnBrk="1" hangingPunct="1"/>
            <a:r>
              <a:rPr lang="es-CO"/>
              <a:t>El tipo de letra que se emplea es Arial y el tamaña minimo es 18 pts. Para títulos de 24 pts y éstos deben estar escritos en altas y bajas.  </a:t>
            </a:r>
            <a:endParaRPr lang="fr-FR"/>
          </a:p>
        </p:txBody>
      </p:sp>
      <p:sp>
        <p:nvSpPr>
          <p:cNvPr id="4" name="Espace réservé du numéro de diapositive 3"/>
          <p:cNvSpPr>
            <a:spLocks noGrp="1"/>
          </p:cNvSpPr>
          <p:nvPr>
            <p:ph type="sldNum" sz="quarter" idx="5"/>
          </p:nvPr>
        </p:nvSpPr>
        <p:spPr/>
        <p:txBody>
          <a:bodyPr/>
          <a:lstStyle/>
          <a:p>
            <a:pPr>
              <a:defRPr/>
            </a:pPr>
            <a:fld id="{FC0A929E-81A4-4174-8A31-9614FCE818F3}" type="slidenum">
              <a:rPr lang="es-ES" smtClean="0">
                <a:solidFill>
                  <a:prstClr val="black"/>
                </a:solidFill>
              </a:rPr>
              <a:pPr>
                <a:defRPr/>
              </a:pPr>
              <a:t>3</a:t>
            </a:fld>
            <a:endParaRPr lang="es-ES">
              <a:solidFill>
                <a:prstClr val="black"/>
              </a:solidFill>
            </a:endParaRPr>
          </a:p>
        </p:txBody>
      </p:sp>
    </p:spTree>
    <p:extLst>
      <p:ext uri="{BB962C8B-B14F-4D97-AF65-F5344CB8AC3E}">
        <p14:creationId xmlns:p14="http://schemas.microsoft.com/office/powerpoint/2010/main" val="150916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s-CO" altLang="es-CO" b="1"/>
              <a:t>Plantilla de estilo sólo para texto</a:t>
            </a:r>
          </a:p>
          <a:p>
            <a:pPr eaLnBrk="1" hangingPunct="1"/>
            <a:r>
              <a:rPr lang="es-CO" altLang="es-CO"/>
              <a:t>El contenido de las presentaciones se debe caracterizar por ser corto y preciso. Las presentaciones digitales son una guía para la exposición de los temas, por ello los textos deben ser breves y en lo posible realizar esquemas, infografías y acompañar de fotografías que apoyen el contenido. </a:t>
            </a:r>
          </a:p>
          <a:p>
            <a:pPr eaLnBrk="1" hangingPunct="1"/>
            <a:r>
              <a:rPr lang="es-CO" altLang="es-CO"/>
              <a:t>El tipo de letra que se emplea es Arial y el tamaña minimo es 18 pts. Para títulos de 24 pts y éstos deben estar escritos en altas y bajas.  </a:t>
            </a:r>
            <a:endParaRPr lang="fr-FR" altLang="es-CO"/>
          </a:p>
        </p:txBody>
      </p:sp>
      <p:sp>
        <p:nvSpPr>
          <p:cNvPr id="4" name="Espace réservé du numéro de diapositive 3"/>
          <p:cNvSpPr>
            <a:spLocks noGrp="1"/>
          </p:cNvSpPr>
          <p:nvPr>
            <p:ph type="sldNum" sz="quarter" idx="5"/>
          </p:nvPr>
        </p:nvSpPr>
        <p:spPr/>
        <p:txBody>
          <a:bodyPr/>
          <a:lstStyle/>
          <a:p>
            <a:pPr>
              <a:defRPr/>
            </a:pPr>
            <a:fld id="{0ED628F5-A9A8-4279-936C-0F527FF4AC28}" type="slidenum">
              <a:rPr lang="es-ES" smtClean="0">
                <a:solidFill>
                  <a:prstClr val="black"/>
                </a:solidFill>
              </a:rPr>
              <a:pPr>
                <a:defRPr/>
              </a:pPr>
              <a:t>4</a:t>
            </a:fld>
            <a:endParaRPr lang="es-ES">
              <a:solidFill>
                <a:prstClr val="black"/>
              </a:solidFill>
            </a:endParaRPr>
          </a:p>
        </p:txBody>
      </p:sp>
    </p:spTree>
    <p:extLst>
      <p:ext uri="{BB962C8B-B14F-4D97-AF65-F5344CB8AC3E}">
        <p14:creationId xmlns:p14="http://schemas.microsoft.com/office/powerpoint/2010/main" val="1697840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s-CO" altLang="es-CO" b="1"/>
              <a:t>Plantilla de estilo sólo para texto</a:t>
            </a:r>
          </a:p>
          <a:p>
            <a:pPr eaLnBrk="1" hangingPunct="1"/>
            <a:r>
              <a:rPr lang="es-CO" altLang="es-CO"/>
              <a:t>El contenido de las presentaciones se debe caracterizar por ser corto y preciso. Las presentaciones digitales son una guía para la exposición de los temas, por ello los textos deben ser breves y en lo posible realizar esquemas, infografías y acompañar de fotografías que apoyen el contenido. </a:t>
            </a:r>
          </a:p>
          <a:p>
            <a:pPr eaLnBrk="1" hangingPunct="1"/>
            <a:r>
              <a:rPr lang="es-CO" altLang="es-CO"/>
              <a:t>El tipo de letra que se emplea es Arial y el tamaña minimo es 18 pts. Para títulos de 24 pts y éstos deben estar escritos en altas y bajas.  </a:t>
            </a:r>
            <a:endParaRPr lang="fr-FR" altLang="es-CO"/>
          </a:p>
        </p:txBody>
      </p:sp>
      <p:sp>
        <p:nvSpPr>
          <p:cNvPr id="4" name="Espace réservé du numéro de diapositive 3"/>
          <p:cNvSpPr>
            <a:spLocks noGrp="1"/>
          </p:cNvSpPr>
          <p:nvPr>
            <p:ph type="sldNum" sz="quarter" idx="5"/>
          </p:nvPr>
        </p:nvSpPr>
        <p:spPr/>
        <p:txBody>
          <a:bodyPr/>
          <a:lstStyle/>
          <a:p>
            <a:pPr>
              <a:defRPr/>
            </a:pPr>
            <a:fld id="{0ED628F5-A9A8-4279-936C-0F527FF4AC28}" type="slidenum">
              <a:rPr lang="es-ES" smtClean="0">
                <a:solidFill>
                  <a:prstClr val="black"/>
                </a:solidFill>
              </a:rPr>
              <a:pPr>
                <a:defRPr/>
              </a:pPr>
              <a:t>5</a:t>
            </a:fld>
            <a:endParaRPr lang="es-ES">
              <a:solidFill>
                <a:prstClr val="black"/>
              </a:solidFill>
            </a:endParaRPr>
          </a:p>
        </p:txBody>
      </p:sp>
    </p:spTree>
    <p:extLst>
      <p:ext uri="{BB962C8B-B14F-4D97-AF65-F5344CB8AC3E}">
        <p14:creationId xmlns:p14="http://schemas.microsoft.com/office/powerpoint/2010/main" val="811550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s-CO" altLang="es-CO" b="1"/>
              <a:t>Plantilla de estilo sólo para texto</a:t>
            </a:r>
          </a:p>
          <a:p>
            <a:pPr eaLnBrk="1" hangingPunct="1"/>
            <a:r>
              <a:rPr lang="es-CO" altLang="es-CO"/>
              <a:t>El contenido de las presentaciones se debe caracterizar por ser corto y preciso. Las presentaciones digitales son una guía para la exposición de los temas, por ello los textos deben ser breves y en lo posible realizar esquemas, infografías y acompañar de fotografías que apoyen el contenido. </a:t>
            </a:r>
          </a:p>
          <a:p>
            <a:pPr eaLnBrk="1" hangingPunct="1"/>
            <a:r>
              <a:rPr lang="es-CO" altLang="es-CO"/>
              <a:t>El tipo de letra que se emplea es Arial y el tamaña minimo es 18 pts. Para títulos de 24 pts y éstos deben estar escritos en altas y bajas.  </a:t>
            </a:r>
            <a:endParaRPr lang="fr-FR" altLang="es-CO"/>
          </a:p>
        </p:txBody>
      </p:sp>
      <p:sp>
        <p:nvSpPr>
          <p:cNvPr id="4" name="Espace réservé du numéro de diapositive 3"/>
          <p:cNvSpPr>
            <a:spLocks noGrp="1"/>
          </p:cNvSpPr>
          <p:nvPr>
            <p:ph type="sldNum" sz="quarter" idx="5"/>
          </p:nvPr>
        </p:nvSpPr>
        <p:spPr/>
        <p:txBody>
          <a:bodyPr/>
          <a:lstStyle/>
          <a:p>
            <a:pPr>
              <a:defRPr/>
            </a:pPr>
            <a:fld id="{0ED628F5-A9A8-4279-936C-0F527FF4AC28}" type="slidenum">
              <a:rPr lang="es-ES" smtClean="0">
                <a:solidFill>
                  <a:prstClr val="black"/>
                </a:solidFill>
              </a:rPr>
              <a:pPr>
                <a:defRPr/>
              </a:pPr>
              <a:t>6</a:t>
            </a:fld>
            <a:endParaRPr lang="es-ES">
              <a:solidFill>
                <a:prstClr val="black"/>
              </a:solidFill>
            </a:endParaRPr>
          </a:p>
        </p:txBody>
      </p:sp>
    </p:spTree>
    <p:extLst>
      <p:ext uri="{BB962C8B-B14F-4D97-AF65-F5344CB8AC3E}">
        <p14:creationId xmlns:p14="http://schemas.microsoft.com/office/powerpoint/2010/main" val="202424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2B88F7A4-0768-4381-B0FB-E6D84A12D945}" type="slidenum">
              <a:rPr lang="es-CO" smtClean="0"/>
              <a:t>27</a:t>
            </a:fld>
            <a:endParaRPr lang="es-CO"/>
          </a:p>
        </p:txBody>
      </p:sp>
    </p:spTree>
    <p:extLst>
      <p:ext uri="{BB962C8B-B14F-4D97-AF65-F5344CB8AC3E}">
        <p14:creationId xmlns:p14="http://schemas.microsoft.com/office/powerpoint/2010/main" val="1317285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1">
        <a:schemeClr val="bg1"/>
      </p:bgRef>
    </p:bg>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58E1BAD1-A82B-4A8B-AE10-C18461F3F494}" type="datetimeFigureOut">
              <a:rPr lang="es-CO"/>
              <a:pPr>
                <a:defRPr/>
              </a:pPr>
              <a:t>7/08/2018</a:t>
            </a:fld>
            <a:endParaRPr lang="es-CO"/>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endParaRPr lang="es-CO"/>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1DB2E7AD-FB10-43DB-8E46-00220F6877C5}" type="slidenum">
              <a:rPr lang="es-CO"/>
              <a:pPr>
                <a:defRPr/>
              </a:pPr>
              <a:t>‹Nº›</a:t>
            </a:fld>
            <a:endParaRPr lang="es-CO"/>
          </a:p>
        </p:txBody>
      </p:sp>
    </p:spTree>
    <p:extLst>
      <p:ext uri="{BB962C8B-B14F-4D97-AF65-F5344CB8AC3E}">
        <p14:creationId xmlns:p14="http://schemas.microsoft.com/office/powerpoint/2010/main" val="349495750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O"/>
          </a:p>
        </p:txBody>
      </p:sp>
      <p:sp>
        <p:nvSpPr>
          <p:cNvPr id="3" name="3 Marcador de fecha"/>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18498008-80B1-4CDC-9A31-CB841982DFCE}" type="datetimeFigureOut">
              <a:rPr lang="es-CO"/>
              <a:pPr>
                <a:defRPr/>
              </a:pPr>
              <a:t>7/08/2018</a:t>
            </a:fld>
            <a:endParaRPr lang="es-CO"/>
          </a:p>
        </p:txBody>
      </p:sp>
      <p:sp>
        <p:nvSpPr>
          <p:cNvPr id="4" name="4 Marcador de pie de página"/>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endParaRPr lang="es-CO"/>
          </a:p>
        </p:txBody>
      </p:sp>
      <p:sp>
        <p:nvSpPr>
          <p:cNvPr id="5" name="5 Marcador de número de diapositiva"/>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D496173A-F8F7-42F1-93A3-6C1DFFA3647B}" type="slidenum">
              <a:rPr lang="es-CO"/>
              <a:pPr>
                <a:defRPr/>
              </a:pPr>
              <a:t>‹Nº›</a:t>
            </a:fld>
            <a:endParaRPr lang="es-CO"/>
          </a:p>
        </p:txBody>
      </p:sp>
    </p:spTree>
    <p:extLst>
      <p:ext uri="{BB962C8B-B14F-4D97-AF65-F5344CB8AC3E}">
        <p14:creationId xmlns:p14="http://schemas.microsoft.com/office/powerpoint/2010/main" val="66196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pic>
        <p:nvPicPr>
          <p:cNvPr id="2" name="9 Imagen" descr="ESCUDO.png"/>
          <p:cNvPicPr>
            <a:picLocks noChangeAspect="1"/>
          </p:cNvPicPr>
          <p:nvPr userDrawn="1"/>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2195513" y="925513"/>
            <a:ext cx="4752975" cy="552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2741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793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3 Marcador de fecha"/>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1092DC94-64FD-4245-866F-4E01627A7CFA}" type="datetimeFigureOut">
              <a:rPr lang="es-CO"/>
              <a:pPr>
                <a:defRPr/>
              </a:pPr>
              <a:t>7/08/2018</a:t>
            </a:fld>
            <a:endParaRPr lang="es-CO"/>
          </a:p>
        </p:txBody>
      </p:sp>
      <p:sp>
        <p:nvSpPr>
          <p:cNvPr id="6" name="4 Marcador de pie de página"/>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endParaRPr lang="es-CO"/>
          </a:p>
        </p:txBody>
      </p:sp>
      <p:sp>
        <p:nvSpPr>
          <p:cNvPr id="7" name="5 Marcador de número de diapositiva"/>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062DE1DD-A3C7-4987-AE4A-CAC519DEE683}" type="slidenum">
              <a:rPr lang="es-CO"/>
              <a:pPr>
                <a:defRPr/>
              </a:pPr>
              <a:t>‹Nº›</a:t>
            </a:fld>
            <a:endParaRPr lang="es-CO"/>
          </a:p>
        </p:txBody>
      </p:sp>
    </p:spTree>
    <p:extLst>
      <p:ext uri="{BB962C8B-B14F-4D97-AF65-F5344CB8AC3E}">
        <p14:creationId xmlns:p14="http://schemas.microsoft.com/office/powerpoint/2010/main" val="3113927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O"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3 Marcador de fecha"/>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B3DB1C6F-53F2-4F69-92F4-EA29BC51FB00}" type="datetimeFigureOut">
              <a:rPr lang="es-CO"/>
              <a:pPr>
                <a:defRPr/>
              </a:pPr>
              <a:t>7/08/2018</a:t>
            </a:fld>
            <a:endParaRPr lang="es-CO"/>
          </a:p>
        </p:txBody>
      </p:sp>
      <p:sp>
        <p:nvSpPr>
          <p:cNvPr id="6" name="4 Marcador de pie de página"/>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endParaRPr lang="es-CO"/>
          </a:p>
        </p:txBody>
      </p:sp>
      <p:sp>
        <p:nvSpPr>
          <p:cNvPr id="7" name="5 Marcador de número de diapositiva"/>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0DADDE1A-9C34-437F-B3E2-8F61D73F7418}" type="slidenum">
              <a:rPr lang="es-CO"/>
              <a:pPr>
                <a:defRPr/>
              </a:pPr>
              <a:t>‹Nº›</a:t>
            </a:fld>
            <a:endParaRPr lang="es-CO"/>
          </a:p>
        </p:txBody>
      </p:sp>
    </p:spTree>
    <p:extLst>
      <p:ext uri="{BB962C8B-B14F-4D97-AF65-F5344CB8AC3E}">
        <p14:creationId xmlns:p14="http://schemas.microsoft.com/office/powerpoint/2010/main" val="2640241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9EF44BDA-1898-4DCE-A02D-E1A822CAECFF}" type="datetimeFigureOut">
              <a:rPr lang="es-CO"/>
              <a:pPr>
                <a:defRPr/>
              </a:pPr>
              <a:t>7/08/2018</a:t>
            </a:fld>
            <a:endParaRPr lang="es-CO"/>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endParaRPr lang="es-CO"/>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E4621B2C-5F12-402B-A412-25BD518664F9}" type="slidenum">
              <a:rPr lang="es-CO"/>
              <a:pPr>
                <a:defRPr/>
              </a:pPr>
              <a:t>‹Nº›</a:t>
            </a:fld>
            <a:endParaRPr lang="es-CO"/>
          </a:p>
        </p:txBody>
      </p:sp>
    </p:spTree>
    <p:extLst>
      <p:ext uri="{BB962C8B-B14F-4D97-AF65-F5344CB8AC3E}">
        <p14:creationId xmlns:p14="http://schemas.microsoft.com/office/powerpoint/2010/main" val="29985177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151B56F4-264F-467D-BE33-5D28F85C1A71}" type="datetimeFigureOut">
              <a:rPr lang="es-CO"/>
              <a:pPr>
                <a:defRPr/>
              </a:pPr>
              <a:t>7/08/2018</a:t>
            </a:fld>
            <a:endParaRPr lang="es-CO"/>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endParaRPr lang="es-CO"/>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C5B5C4D6-78E9-46FA-8C9E-AE486431F2D9}" type="slidenum">
              <a:rPr lang="es-CO"/>
              <a:pPr>
                <a:defRPr/>
              </a:pPr>
              <a:t>‹Nº›</a:t>
            </a:fld>
            <a:endParaRPr lang="es-CO"/>
          </a:p>
        </p:txBody>
      </p:sp>
    </p:spTree>
    <p:extLst>
      <p:ext uri="{BB962C8B-B14F-4D97-AF65-F5344CB8AC3E}">
        <p14:creationId xmlns:p14="http://schemas.microsoft.com/office/powerpoint/2010/main" val="29192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Haga clic para modificar el estilo de título del patrón</a:t>
            </a:r>
            <a:endParaRPr lang="es-CO" dirty="0"/>
          </a:p>
        </p:txBody>
      </p:sp>
    </p:spTree>
    <p:extLst>
      <p:ext uri="{BB962C8B-B14F-4D97-AF65-F5344CB8AC3E}">
        <p14:creationId xmlns:p14="http://schemas.microsoft.com/office/powerpoint/2010/main" val="5750264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p:txBody>
          <a:bodyPr/>
          <a:lstStyle/>
          <a:p>
            <a:fld id="{4E81907F-AF63-4CBB-A305-FA565ED990FF}" type="datetimeFigureOut">
              <a:rPr lang="es-CO" smtClean="0"/>
              <a:t>7/08/2018</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256DE21E-6D95-47EF-91B4-A25DBEBE9093}" type="slidenum">
              <a:rPr lang="es-CO" smtClean="0"/>
              <a:t>‹Nº›</a:t>
            </a:fld>
            <a:endParaRPr lang="es-CO"/>
          </a:p>
        </p:txBody>
      </p:sp>
    </p:spTree>
    <p:extLst>
      <p:ext uri="{BB962C8B-B14F-4D97-AF65-F5344CB8AC3E}">
        <p14:creationId xmlns:p14="http://schemas.microsoft.com/office/powerpoint/2010/main" val="1057373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E81907F-AF63-4CBB-A305-FA565ED990FF}" type="datetimeFigureOut">
              <a:rPr lang="es-CO" smtClean="0"/>
              <a:t>7/08/2018</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256DE21E-6D95-47EF-91B4-A25DBEBE9093}" type="slidenum">
              <a:rPr lang="es-CO" smtClean="0"/>
              <a:t>‹Nº›</a:t>
            </a:fld>
            <a:endParaRPr lang="es-CO"/>
          </a:p>
        </p:txBody>
      </p:sp>
    </p:spTree>
    <p:extLst>
      <p:ext uri="{BB962C8B-B14F-4D97-AF65-F5344CB8AC3E}">
        <p14:creationId xmlns:p14="http://schemas.microsoft.com/office/powerpoint/2010/main" val="959505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pic>
        <p:nvPicPr>
          <p:cNvPr id="2" name="7 Imagen" descr="slide 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75750"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2 Rectángulo"/>
          <p:cNvSpPr/>
          <p:nvPr userDrawn="1"/>
        </p:nvSpPr>
        <p:spPr>
          <a:xfrm>
            <a:off x="0" y="0"/>
            <a:ext cx="9144000" cy="6237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pic>
        <p:nvPicPr>
          <p:cNvPr id="4" name="Picture 2" descr="C:\Users\AYUDAS2\Pictures\FOTOS DITRA\escudo policia.png"/>
          <p:cNvPicPr>
            <a:picLocks noChangeArrowheads="1"/>
          </p:cNvPicPr>
          <p:nvPr userDrawn="1"/>
        </p:nvPicPr>
        <p:blipFill>
          <a:blip r:embed="rId3"/>
          <a:srcRect/>
          <a:stretch>
            <a:fillRect/>
          </a:stretch>
        </p:blipFill>
        <p:spPr bwMode="auto">
          <a:xfrm>
            <a:off x="3276600" y="549275"/>
            <a:ext cx="2519363" cy="2590800"/>
          </a:xfrm>
          <a:prstGeom prst="rect">
            <a:avLst/>
          </a:prstGeom>
          <a:noFill/>
          <a:effectLst>
            <a:outerShdw blurRad="76200" dir="13500000" sy="23000" kx="1200000" algn="br" rotWithShape="0">
              <a:prstClr val="black">
                <a:alpha val="20000"/>
              </a:prstClr>
            </a:outerShdw>
          </a:effectLst>
          <a:extLst/>
        </p:spPr>
      </p:pic>
      <p:sp>
        <p:nvSpPr>
          <p:cNvPr id="5" name="4 CuadroTexto"/>
          <p:cNvSpPr txBox="1"/>
          <p:nvPr userDrawn="1"/>
        </p:nvSpPr>
        <p:spPr>
          <a:xfrm>
            <a:off x="2138586" y="3180442"/>
            <a:ext cx="4824536" cy="584775"/>
          </a:xfrm>
          <a:prstGeom prst="rect">
            <a:avLst/>
          </a:prstGeom>
          <a:noFill/>
        </p:spPr>
        <p:txBody>
          <a:bodyPr>
            <a:spAutoFit/>
          </a:bodyPr>
          <a:lstStyle/>
          <a:p>
            <a:pPr algn="ctr">
              <a:defRPr/>
            </a:pPr>
            <a:r>
              <a:rPr lang="es-ES" sz="3200" dirty="0">
                <a:effectLst>
                  <a:reflection blurRad="127000" stA="25000" endPos="65000" dist="12700" dir="5400000" sy="-100000" algn="bl" rotWithShape="0"/>
                </a:effectLst>
                <a:latin typeface="Arial Black" pitchFamily="34" charset="0"/>
                <a:cs typeface="Arial" pitchFamily="34" charset="0"/>
              </a:rPr>
              <a:t>POLICÍA NACIONAL</a:t>
            </a:r>
          </a:p>
        </p:txBody>
      </p:sp>
    </p:spTree>
    <p:extLst>
      <p:ext uri="{BB962C8B-B14F-4D97-AF65-F5344CB8AC3E}">
        <p14:creationId xmlns:p14="http://schemas.microsoft.com/office/powerpoint/2010/main" val="16623868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4E81907F-AF63-4CBB-A305-FA565ED990FF}" type="datetimeFigureOut">
              <a:rPr lang="es-CO" smtClean="0"/>
              <a:t>7/08/2018</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256DE21E-6D95-47EF-91B4-A25DBEBE9093}" type="slidenum">
              <a:rPr lang="es-CO" smtClean="0"/>
              <a:t>‹Nº›</a:t>
            </a:fld>
            <a:endParaRPr lang="es-CO"/>
          </a:p>
        </p:txBody>
      </p:sp>
    </p:spTree>
    <p:extLst>
      <p:ext uri="{BB962C8B-B14F-4D97-AF65-F5344CB8AC3E}">
        <p14:creationId xmlns:p14="http://schemas.microsoft.com/office/powerpoint/2010/main" val="38573146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fecha"/>
          <p:cNvSpPr>
            <a:spLocks noGrp="1"/>
          </p:cNvSpPr>
          <p:nvPr>
            <p:ph type="dt" sz="half" idx="10"/>
          </p:nvPr>
        </p:nvSpPr>
        <p:spPr/>
        <p:txBody>
          <a:bodyPr/>
          <a:lstStyle/>
          <a:p>
            <a:fld id="{4E81907F-AF63-4CBB-A305-FA565ED990FF}" type="datetimeFigureOut">
              <a:rPr lang="es-CO" smtClean="0"/>
              <a:t>7/08/2018</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256DE21E-6D95-47EF-91B4-A25DBEBE9093}" type="slidenum">
              <a:rPr lang="es-CO" smtClean="0"/>
              <a:t>‹Nº›</a:t>
            </a:fld>
            <a:endParaRPr lang="es-CO"/>
          </a:p>
        </p:txBody>
      </p:sp>
    </p:spTree>
    <p:extLst>
      <p:ext uri="{BB962C8B-B14F-4D97-AF65-F5344CB8AC3E}">
        <p14:creationId xmlns:p14="http://schemas.microsoft.com/office/powerpoint/2010/main" val="7680117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6 Marcador de fecha"/>
          <p:cNvSpPr>
            <a:spLocks noGrp="1"/>
          </p:cNvSpPr>
          <p:nvPr>
            <p:ph type="dt" sz="half" idx="10"/>
          </p:nvPr>
        </p:nvSpPr>
        <p:spPr/>
        <p:txBody>
          <a:bodyPr/>
          <a:lstStyle/>
          <a:p>
            <a:fld id="{4E81907F-AF63-4CBB-A305-FA565ED990FF}" type="datetimeFigureOut">
              <a:rPr lang="es-CO" smtClean="0"/>
              <a:t>7/08/2018</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256DE21E-6D95-47EF-91B4-A25DBEBE9093}" type="slidenum">
              <a:rPr lang="es-CO" smtClean="0"/>
              <a:t>‹Nº›</a:t>
            </a:fld>
            <a:endParaRPr lang="es-CO"/>
          </a:p>
        </p:txBody>
      </p:sp>
    </p:spTree>
    <p:extLst>
      <p:ext uri="{BB962C8B-B14F-4D97-AF65-F5344CB8AC3E}">
        <p14:creationId xmlns:p14="http://schemas.microsoft.com/office/powerpoint/2010/main" val="12207865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fecha"/>
          <p:cNvSpPr>
            <a:spLocks noGrp="1"/>
          </p:cNvSpPr>
          <p:nvPr>
            <p:ph type="dt" sz="half" idx="10"/>
          </p:nvPr>
        </p:nvSpPr>
        <p:spPr/>
        <p:txBody>
          <a:bodyPr/>
          <a:lstStyle/>
          <a:p>
            <a:fld id="{4E81907F-AF63-4CBB-A305-FA565ED990FF}" type="datetimeFigureOut">
              <a:rPr lang="es-CO" smtClean="0"/>
              <a:t>7/08/2018</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256DE21E-6D95-47EF-91B4-A25DBEBE9093}" type="slidenum">
              <a:rPr lang="es-CO" smtClean="0"/>
              <a:t>‹Nº›</a:t>
            </a:fld>
            <a:endParaRPr lang="es-CO"/>
          </a:p>
        </p:txBody>
      </p:sp>
    </p:spTree>
    <p:extLst>
      <p:ext uri="{BB962C8B-B14F-4D97-AF65-F5344CB8AC3E}">
        <p14:creationId xmlns:p14="http://schemas.microsoft.com/office/powerpoint/2010/main" val="11687881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E81907F-AF63-4CBB-A305-FA565ED990FF}" type="datetimeFigureOut">
              <a:rPr lang="es-CO" smtClean="0"/>
              <a:t>7/08/2018</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256DE21E-6D95-47EF-91B4-A25DBEBE9093}" type="slidenum">
              <a:rPr lang="es-CO" smtClean="0"/>
              <a:t>‹Nº›</a:t>
            </a:fld>
            <a:endParaRPr lang="es-CO"/>
          </a:p>
        </p:txBody>
      </p:sp>
    </p:spTree>
    <p:extLst>
      <p:ext uri="{BB962C8B-B14F-4D97-AF65-F5344CB8AC3E}">
        <p14:creationId xmlns:p14="http://schemas.microsoft.com/office/powerpoint/2010/main" val="9055835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E81907F-AF63-4CBB-A305-FA565ED990FF}" type="datetimeFigureOut">
              <a:rPr lang="es-CO" smtClean="0"/>
              <a:t>7/08/2018</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256DE21E-6D95-47EF-91B4-A25DBEBE9093}" type="slidenum">
              <a:rPr lang="es-CO" smtClean="0"/>
              <a:t>‹Nº›</a:t>
            </a:fld>
            <a:endParaRPr lang="es-CO"/>
          </a:p>
        </p:txBody>
      </p:sp>
    </p:spTree>
    <p:extLst>
      <p:ext uri="{BB962C8B-B14F-4D97-AF65-F5344CB8AC3E}">
        <p14:creationId xmlns:p14="http://schemas.microsoft.com/office/powerpoint/2010/main" val="2121203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E81907F-AF63-4CBB-A305-FA565ED990FF}" type="datetimeFigureOut">
              <a:rPr lang="es-CO" smtClean="0"/>
              <a:t>7/08/2018</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256DE21E-6D95-47EF-91B4-A25DBEBE9093}" type="slidenum">
              <a:rPr lang="es-CO" smtClean="0"/>
              <a:t>‹Nº›</a:t>
            </a:fld>
            <a:endParaRPr lang="es-CO"/>
          </a:p>
        </p:txBody>
      </p:sp>
    </p:spTree>
    <p:extLst>
      <p:ext uri="{BB962C8B-B14F-4D97-AF65-F5344CB8AC3E}">
        <p14:creationId xmlns:p14="http://schemas.microsoft.com/office/powerpoint/2010/main" val="3999483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E81907F-AF63-4CBB-A305-FA565ED990FF}" type="datetimeFigureOut">
              <a:rPr lang="es-CO" smtClean="0"/>
              <a:t>7/08/2018</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256DE21E-6D95-47EF-91B4-A25DBEBE9093}" type="slidenum">
              <a:rPr lang="es-CO" smtClean="0"/>
              <a:t>‹Nº›</a:t>
            </a:fld>
            <a:endParaRPr lang="es-CO"/>
          </a:p>
        </p:txBody>
      </p:sp>
    </p:spTree>
    <p:extLst>
      <p:ext uri="{BB962C8B-B14F-4D97-AF65-F5344CB8AC3E}">
        <p14:creationId xmlns:p14="http://schemas.microsoft.com/office/powerpoint/2010/main" val="39032288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E81907F-AF63-4CBB-A305-FA565ED990FF}" type="datetimeFigureOut">
              <a:rPr lang="es-CO" smtClean="0"/>
              <a:t>7/08/2018</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256DE21E-6D95-47EF-91B4-A25DBEBE9093}" type="slidenum">
              <a:rPr lang="es-CO" smtClean="0"/>
              <a:t>‹Nº›</a:t>
            </a:fld>
            <a:endParaRPr lang="es-CO"/>
          </a:p>
        </p:txBody>
      </p:sp>
    </p:spTree>
    <p:extLst>
      <p:ext uri="{BB962C8B-B14F-4D97-AF65-F5344CB8AC3E}">
        <p14:creationId xmlns:p14="http://schemas.microsoft.com/office/powerpoint/2010/main" val="470108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p:txBody>
          <a:bodyPr/>
          <a:lstStyle/>
          <a:p>
            <a:fld id="{8D87612C-9C86-49D9-8931-0312C323546F}" type="datetimeFigureOut">
              <a:rPr lang="es-CO" smtClean="0"/>
              <a:t>7/08/2018</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3511844C-E47B-4F63-9DCE-B4C02B4DAE71}" type="slidenum">
              <a:rPr lang="es-CO" smtClean="0"/>
              <a:t>‹Nº›</a:t>
            </a:fld>
            <a:endParaRPr lang="es-CO"/>
          </a:p>
        </p:txBody>
      </p:sp>
    </p:spTree>
    <p:extLst>
      <p:ext uri="{BB962C8B-B14F-4D97-AF65-F5344CB8AC3E}">
        <p14:creationId xmlns:p14="http://schemas.microsoft.com/office/powerpoint/2010/main" val="1470182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sz="3400">
                <a:solidFill>
                  <a:schemeClr val="tx1">
                    <a:lumMod val="75000"/>
                    <a:lumOff val="25000"/>
                  </a:schemeClr>
                </a:solidFill>
                <a:latin typeface="Gill Sans MT" pitchFamily="34" charset="0"/>
              </a:defRPr>
            </a:lvl1pPr>
          </a:lstStyle>
          <a:p>
            <a:r>
              <a:rPr lang="es-ES"/>
              <a:t>Haga clic para modificar el estilo de título del patrón</a:t>
            </a:r>
            <a:endParaRPr lang="es-ES" dirty="0"/>
          </a:p>
        </p:txBody>
      </p:sp>
      <p:sp>
        <p:nvSpPr>
          <p:cNvPr id="3" name="2 Marcador de contenido"/>
          <p:cNvSpPr>
            <a:spLocks noGrp="1"/>
          </p:cNvSpPr>
          <p:nvPr>
            <p:ph idx="1"/>
          </p:nvPr>
        </p:nvSpPr>
        <p:spPr>
          <a:xfrm>
            <a:off x="457200" y="1600200"/>
            <a:ext cx="8229600" cy="4525963"/>
          </a:xfrm>
          <a:prstGeom prst="rect">
            <a:avLst/>
          </a:prstGeom>
        </p:spPr>
        <p:txBody>
          <a:bodyPr/>
          <a:lstStyle>
            <a:lvl1pPr>
              <a:defRPr sz="2400">
                <a:latin typeface="Arial" pitchFamily="34" charset="0"/>
                <a:cs typeface="Arial" pitchFamily="34" charset="0"/>
              </a:defRPr>
            </a:lvl1pPr>
            <a:lvl2pPr>
              <a:buClr>
                <a:srgbClr val="006600"/>
              </a:buClr>
              <a:buSzPct val="150000"/>
              <a:buFont typeface="Wingdings 2" pitchFamily="18" charset="2"/>
              <a:buChar char=""/>
              <a:defRPr sz="2000"/>
            </a:lvl2pPr>
            <a:lvl3pPr>
              <a:buClr>
                <a:srgbClr val="006600"/>
              </a:buClr>
              <a:defRPr sz="1800"/>
            </a:lvl3pPr>
            <a:lvl4pPr>
              <a:buClr>
                <a:srgbClr val="006600"/>
              </a:buClr>
              <a:defRPr sz="1600"/>
            </a:lvl4pPr>
            <a:lvl5pPr>
              <a:buClr>
                <a:srgbClr val="006600"/>
              </a:buClr>
              <a:defRPr sz="160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3 Marcador de fecha"/>
          <p:cNvSpPr>
            <a:spLocks noGrp="1"/>
          </p:cNvSpPr>
          <p:nvPr>
            <p:ph type="dt" sz="half" idx="10"/>
          </p:nvPr>
        </p:nvSpPr>
        <p:spPr>
          <a:xfrm>
            <a:off x="457200" y="6356350"/>
            <a:ext cx="2133600" cy="365125"/>
          </a:xfrm>
          <a:prstGeom prst="rect">
            <a:avLst/>
          </a:prstGeom>
        </p:spPr>
        <p:txBody>
          <a:bodyPr wrap="square" numCol="1" anchor="t" anchorCtr="0" compatLnSpc="1">
            <a:prstTxWarp prst="textNoShape">
              <a:avLst/>
            </a:prstTxWarp>
          </a:bodyPr>
          <a:lstStyle>
            <a:lvl1pPr fontAlgn="auto">
              <a:spcBef>
                <a:spcPts val="0"/>
              </a:spcBef>
              <a:spcAft>
                <a:spcPts val="0"/>
              </a:spcAft>
              <a:defRPr>
                <a:solidFill>
                  <a:prstClr val="black">
                    <a:tint val="75000"/>
                  </a:prstClr>
                </a:solidFill>
                <a:latin typeface="+mn-lt"/>
                <a:cs typeface="Arial" charset="0"/>
              </a:defRPr>
            </a:lvl1pPr>
          </a:lstStyle>
          <a:p>
            <a:pPr>
              <a:defRPr/>
            </a:pPr>
            <a:fld id="{500A09FA-EDF7-4243-8419-38BF2ED3800B}" type="datetimeFigureOut">
              <a:rPr lang="es-CO"/>
              <a:pPr>
                <a:defRPr/>
              </a:pPr>
              <a:t>7/08/2018</a:t>
            </a:fld>
            <a:endParaRPr lang="es-CO"/>
          </a:p>
        </p:txBody>
      </p:sp>
      <p:sp>
        <p:nvSpPr>
          <p:cNvPr id="5" name="4 Marcador de pie de página"/>
          <p:cNvSpPr>
            <a:spLocks noGrp="1"/>
          </p:cNvSpPr>
          <p:nvPr>
            <p:ph type="ftr" sz="quarter" idx="11"/>
          </p:nvPr>
        </p:nvSpPr>
        <p:spPr>
          <a:xfrm>
            <a:off x="3124200" y="6356350"/>
            <a:ext cx="2895600" cy="365125"/>
          </a:xfrm>
          <a:prstGeom prst="rect">
            <a:avLst/>
          </a:prstGeom>
        </p:spPr>
        <p:txBody>
          <a:bodyPr wrap="square" numCol="1" anchor="t" anchorCtr="0" compatLnSpc="1">
            <a:prstTxWarp prst="textNoShape">
              <a:avLst/>
            </a:prstTxWarp>
          </a:bodyPr>
          <a:lstStyle>
            <a:lvl1pPr fontAlgn="auto">
              <a:spcBef>
                <a:spcPts val="0"/>
              </a:spcBef>
              <a:spcAft>
                <a:spcPts val="0"/>
              </a:spcAft>
              <a:defRPr>
                <a:solidFill>
                  <a:prstClr val="black">
                    <a:tint val="75000"/>
                  </a:prstClr>
                </a:solidFill>
                <a:latin typeface="Calibri" pitchFamily="34" charset="0"/>
                <a:cs typeface="+mn-cs"/>
              </a:defRPr>
            </a:lvl1pPr>
          </a:lstStyle>
          <a:p>
            <a:pPr>
              <a:defRPr/>
            </a:pPr>
            <a:endParaRPr lang="es-CO"/>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9903957A-0A78-4A3B-9F27-C917179C1E64}" type="slidenum">
              <a:rPr lang="es-CO"/>
              <a:pPr>
                <a:defRPr/>
              </a:pPr>
              <a:t>‹Nº›</a:t>
            </a:fld>
            <a:endParaRPr lang="es-CO"/>
          </a:p>
        </p:txBody>
      </p:sp>
    </p:spTree>
    <p:extLst>
      <p:ext uri="{BB962C8B-B14F-4D97-AF65-F5344CB8AC3E}">
        <p14:creationId xmlns:p14="http://schemas.microsoft.com/office/powerpoint/2010/main" val="3007750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8D87612C-9C86-49D9-8931-0312C323546F}" type="datetimeFigureOut">
              <a:rPr lang="es-CO" smtClean="0"/>
              <a:t>7/08/2018</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3511844C-E47B-4F63-9DCE-B4C02B4DAE71}" type="slidenum">
              <a:rPr lang="es-CO" smtClean="0"/>
              <a:t>‹Nº›</a:t>
            </a:fld>
            <a:endParaRPr lang="es-CO"/>
          </a:p>
        </p:txBody>
      </p:sp>
    </p:spTree>
    <p:extLst>
      <p:ext uri="{BB962C8B-B14F-4D97-AF65-F5344CB8AC3E}">
        <p14:creationId xmlns:p14="http://schemas.microsoft.com/office/powerpoint/2010/main" val="37655050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8D87612C-9C86-49D9-8931-0312C323546F}" type="datetimeFigureOut">
              <a:rPr lang="es-CO" smtClean="0"/>
              <a:t>7/08/2018</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3511844C-E47B-4F63-9DCE-B4C02B4DAE71}" type="slidenum">
              <a:rPr lang="es-CO" smtClean="0"/>
              <a:t>‹Nº›</a:t>
            </a:fld>
            <a:endParaRPr lang="es-CO"/>
          </a:p>
        </p:txBody>
      </p:sp>
    </p:spTree>
    <p:extLst>
      <p:ext uri="{BB962C8B-B14F-4D97-AF65-F5344CB8AC3E}">
        <p14:creationId xmlns:p14="http://schemas.microsoft.com/office/powerpoint/2010/main" val="1226255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fecha"/>
          <p:cNvSpPr>
            <a:spLocks noGrp="1"/>
          </p:cNvSpPr>
          <p:nvPr>
            <p:ph type="dt" sz="half" idx="10"/>
          </p:nvPr>
        </p:nvSpPr>
        <p:spPr/>
        <p:txBody>
          <a:bodyPr/>
          <a:lstStyle/>
          <a:p>
            <a:fld id="{8D87612C-9C86-49D9-8931-0312C323546F}" type="datetimeFigureOut">
              <a:rPr lang="es-CO" smtClean="0"/>
              <a:t>7/08/2018</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3511844C-E47B-4F63-9DCE-B4C02B4DAE71}" type="slidenum">
              <a:rPr lang="es-CO" smtClean="0"/>
              <a:t>‹Nº›</a:t>
            </a:fld>
            <a:endParaRPr lang="es-CO"/>
          </a:p>
        </p:txBody>
      </p:sp>
    </p:spTree>
    <p:extLst>
      <p:ext uri="{BB962C8B-B14F-4D97-AF65-F5344CB8AC3E}">
        <p14:creationId xmlns:p14="http://schemas.microsoft.com/office/powerpoint/2010/main" val="15285231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6 Marcador de fecha"/>
          <p:cNvSpPr>
            <a:spLocks noGrp="1"/>
          </p:cNvSpPr>
          <p:nvPr>
            <p:ph type="dt" sz="half" idx="10"/>
          </p:nvPr>
        </p:nvSpPr>
        <p:spPr/>
        <p:txBody>
          <a:bodyPr/>
          <a:lstStyle/>
          <a:p>
            <a:fld id="{8D87612C-9C86-49D9-8931-0312C323546F}" type="datetimeFigureOut">
              <a:rPr lang="es-CO" smtClean="0"/>
              <a:t>7/08/2018</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3511844C-E47B-4F63-9DCE-B4C02B4DAE71}" type="slidenum">
              <a:rPr lang="es-CO" smtClean="0"/>
              <a:t>‹Nº›</a:t>
            </a:fld>
            <a:endParaRPr lang="es-CO"/>
          </a:p>
        </p:txBody>
      </p:sp>
    </p:spTree>
    <p:extLst>
      <p:ext uri="{BB962C8B-B14F-4D97-AF65-F5344CB8AC3E}">
        <p14:creationId xmlns:p14="http://schemas.microsoft.com/office/powerpoint/2010/main" val="38180495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fecha"/>
          <p:cNvSpPr>
            <a:spLocks noGrp="1"/>
          </p:cNvSpPr>
          <p:nvPr>
            <p:ph type="dt" sz="half" idx="10"/>
          </p:nvPr>
        </p:nvSpPr>
        <p:spPr/>
        <p:txBody>
          <a:bodyPr/>
          <a:lstStyle/>
          <a:p>
            <a:fld id="{8D87612C-9C86-49D9-8931-0312C323546F}" type="datetimeFigureOut">
              <a:rPr lang="es-CO" smtClean="0"/>
              <a:t>7/08/2018</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3511844C-E47B-4F63-9DCE-B4C02B4DAE71}" type="slidenum">
              <a:rPr lang="es-CO" smtClean="0"/>
              <a:t>‹Nº›</a:t>
            </a:fld>
            <a:endParaRPr lang="es-CO"/>
          </a:p>
        </p:txBody>
      </p:sp>
    </p:spTree>
    <p:extLst>
      <p:ext uri="{BB962C8B-B14F-4D97-AF65-F5344CB8AC3E}">
        <p14:creationId xmlns:p14="http://schemas.microsoft.com/office/powerpoint/2010/main" val="1209842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8D87612C-9C86-49D9-8931-0312C323546F}" type="datetimeFigureOut">
              <a:rPr lang="es-CO" smtClean="0"/>
              <a:t>7/08/2018</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3511844C-E47B-4F63-9DCE-B4C02B4DAE71}" type="slidenum">
              <a:rPr lang="es-CO" smtClean="0"/>
              <a:t>‹Nº›</a:t>
            </a:fld>
            <a:endParaRPr lang="es-CO"/>
          </a:p>
        </p:txBody>
      </p:sp>
    </p:spTree>
    <p:extLst>
      <p:ext uri="{BB962C8B-B14F-4D97-AF65-F5344CB8AC3E}">
        <p14:creationId xmlns:p14="http://schemas.microsoft.com/office/powerpoint/2010/main" val="19331591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8D87612C-9C86-49D9-8931-0312C323546F}" type="datetimeFigureOut">
              <a:rPr lang="es-CO" smtClean="0"/>
              <a:t>7/08/2018</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3511844C-E47B-4F63-9DCE-B4C02B4DAE71}" type="slidenum">
              <a:rPr lang="es-CO" smtClean="0"/>
              <a:t>‹Nº›</a:t>
            </a:fld>
            <a:endParaRPr lang="es-CO"/>
          </a:p>
        </p:txBody>
      </p:sp>
    </p:spTree>
    <p:extLst>
      <p:ext uri="{BB962C8B-B14F-4D97-AF65-F5344CB8AC3E}">
        <p14:creationId xmlns:p14="http://schemas.microsoft.com/office/powerpoint/2010/main" val="35930247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8D87612C-9C86-49D9-8931-0312C323546F}" type="datetimeFigureOut">
              <a:rPr lang="es-CO" smtClean="0"/>
              <a:t>7/08/2018</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3511844C-E47B-4F63-9DCE-B4C02B4DAE71}" type="slidenum">
              <a:rPr lang="es-CO" smtClean="0"/>
              <a:t>‹Nº›</a:t>
            </a:fld>
            <a:endParaRPr lang="es-CO"/>
          </a:p>
        </p:txBody>
      </p:sp>
    </p:spTree>
    <p:extLst>
      <p:ext uri="{BB962C8B-B14F-4D97-AF65-F5344CB8AC3E}">
        <p14:creationId xmlns:p14="http://schemas.microsoft.com/office/powerpoint/2010/main" val="41872083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8D87612C-9C86-49D9-8931-0312C323546F}" type="datetimeFigureOut">
              <a:rPr lang="es-CO" smtClean="0"/>
              <a:t>7/08/2018</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3511844C-E47B-4F63-9DCE-B4C02B4DAE71}" type="slidenum">
              <a:rPr lang="es-CO" smtClean="0"/>
              <a:t>‹Nº›</a:t>
            </a:fld>
            <a:endParaRPr lang="es-CO"/>
          </a:p>
        </p:txBody>
      </p:sp>
    </p:spTree>
    <p:extLst>
      <p:ext uri="{BB962C8B-B14F-4D97-AF65-F5344CB8AC3E}">
        <p14:creationId xmlns:p14="http://schemas.microsoft.com/office/powerpoint/2010/main" val="26888449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8D87612C-9C86-49D9-8931-0312C323546F}" type="datetimeFigureOut">
              <a:rPr lang="es-CO" smtClean="0"/>
              <a:t>7/08/2018</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3511844C-E47B-4F63-9DCE-B4C02B4DAE71}" type="slidenum">
              <a:rPr lang="es-CO" smtClean="0"/>
              <a:t>‹Nº›</a:t>
            </a:fld>
            <a:endParaRPr lang="es-CO"/>
          </a:p>
        </p:txBody>
      </p:sp>
    </p:spTree>
    <p:extLst>
      <p:ext uri="{BB962C8B-B14F-4D97-AF65-F5344CB8AC3E}">
        <p14:creationId xmlns:p14="http://schemas.microsoft.com/office/powerpoint/2010/main" val="3685819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Encabezado de sección">
    <p:spTree>
      <p:nvGrpSpPr>
        <p:cNvPr id="1" name=""/>
        <p:cNvGrpSpPr/>
        <p:nvPr/>
      </p:nvGrpSpPr>
      <p:grpSpPr>
        <a:xfrm>
          <a:off x="0" y="0"/>
          <a:ext cx="0" cy="0"/>
          <a:chOff x="0" y="0"/>
          <a:chExt cx="0" cy="0"/>
        </a:xfrm>
      </p:grpSpPr>
      <p:pic>
        <p:nvPicPr>
          <p:cNvPr id="2" name="7 Imagen" descr="slide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2567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21864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p:txBody>
          <a:bodyPr/>
          <a:lstStyle/>
          <a:p>
            <a:fld id="{570EA14D-6CE1-4269-AB4B-1690010A5CC7}" type="datetimeFigureOut">
              <a:rPr lang="es-CO" smtClean="0"/>
              <a:t>7/08/2018</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32A25B4C-82B0-4CD6-B12F-919AC6C12D49}" type="slidenum">
              <a:rPr lang="es-CO" smtClean="0"/>
              <a:t>‹Nº›</a:t>
            </a:fld>
            <a:endParaRPr lang="es-CO"/>
          </a:p>
        </p:txBody>
      </p:sp>
    </p:spTree>
    <p:extLst>
      <p:ext uri="{BB962C8B-B14F-4D97-AF65-F5344CB8AC3E}">
        <p14:creationId xmlns:p14="http://schemas.microsoft.com/office/powerpoint/2010/main" val="21782011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570EA14D-6CE1-4269-AB4B-1690010A5CC7}" type="datetimeFigureOut">
              <a:rPr lang="es-CO" smtClean="0"/>
              <a:t>7/08/2018</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32A25B4C-82B0-4CD6-B12F-919AC6C12D49}" type="slidenum">
              <a:rPr lang="es-CO" smtClean="0"/>
              <a:t>‹Nº›</a:t>
            </a:fld>
            <a:endParaRPr lang="es-CO"/>
          </a:p>
        </p:txBody>
      </p:sp>
    </p:spTree>
    <p:extLst>
      <p:ext uri="{BB962C8B-B14F-4D97-AF65-F5344CB8AC3E}">
        <p14:creationId xmlns:p14="http://schemas.microsoft.com/office/powerpoint/2010/main" val="14234502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570EA14D-6CE1-4269-AB4B-1690010A5CC7}" type="datetimeFigureOut">
              <a:rPr lang="es-CO" smtClean="0"/>
              <a:t>7/08/2018</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32A25B4C-82B0-4CD6-B12F-919AC6C12D49}" type="slidenum">
              <a:rPr lang="es-CO" smtClean="0"/>
              <a:t>‹Nº›</a:t>
            </a:fld>
            <a:endParaRPr lang="es-CO"/>
          </a:p>
        </p:txBody>
      </p:sp>
    </p:spTree>
    <p:extLst>
      <p:ext uri="{BB962C8B-B14F-4D97-AF65-F5344CB8AC3E}">
        <p14:creationId xmlns:p14="http://schemas.microsoft.com/office/powerpoint/2010/main" val="8067013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fecha"/>
          <p:cNvSpPr>
            <a:spLocks noGrp="1"/>
          </p:cNvSpPr>
          <p:nvPr>
            <p:ph type="dt" sz="half" idx="10"/>
          </p:nvPr>
        </p:nvSpPr>
        <p:spPr/>
        <p:txBody>
          <a:bodyPr/>
          <a:lstStyle/>
          <a:p>
            <a:fld id="{570EA14D-6CE1-4269-AB4B-1690010A5CC7}" type="datetimeFigureOut">
              <a:rPr lang="es-CO" smtClean="0"/>
              <a:t>7/08/2018</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32A25B4C-82B0-4CD6-B12F-919AC6C12D49}" type="slidenum">
              <a:rPr lang="es-CO" smtClean="0"/>
              <a:t>‹Nº›</a:t>
            </a:fld>
            <a:endParaRPr lang="es-CO"/>
          </a:p>
        </p:txBody>
      </p:sp>
    </p:spTree>
    <p:extLst>
      <p:ext uri="{BB962C8B-B14F-4D97-AF65-F5344CB8AC3E}">
        <p14:creationId xmlns:p14="http://schemas.microsoft.com/office/powerpoint/2010/main" val="37087540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6 Marcador de fecha"/>
          <p:cNvSpPr>
            <a:spLocks noGrp="1"/>
          </p:cNvSpPr>
          <p:nvPr>
            <p:ph type="dt" sz="half" idx="10"/>
          </p:nvPr>
        </p:nvSpPr>
        <p:spPr/>
        <p:txBody>
          <a:bodyPr/>
          <a:lstStyle/>
          <a:p>
            <a:fld id="{570EA14D-6CE1-4269-AB4B-1690010A5CC7}" type="datetimeFigureOut">
              <a:rPr lang="es-CO" smtClean="0"/>
              <a:t>7/08/2018</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32A25B4C-82B0-4CD6-B12F-919AC6C12D49}" type="slidenum">
              <a:rPr lang="es-CO" smtClean="0"/>
              <a:t>‹Nº›</a:t>
            </a:fld>
            <a:endParaRPr lang="es-CO"/>
          </a:p>
        </p:txBody>
      </p:sp>
    </p:spTree>
    <p:extLst>
      <p:ext uri="{BB962C8B-B14F-4D97-AF65-F5344CB8AC3E}">
        <p14:creationId xmlns:p14="http://schemas.microsoft.com/office/powerpoint/2010/main" val="22025667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fecha"/>
          <p:cNvSpPr>
            <a:spLocks noGrp="1"/>
          </p:cNvSpPr>
          <p:nvPr>
            <p:ph type="dt" sz="half" idx="10"/>
          </p:nvPr>
        </p:nvSpPr>
        <p:spPr/>
        <p:txBody>
          <a:bodyPr/>
          <a:lstStyle/>
          <a:p>
            <a:fld id="{570EA14D-6CE1-4269-AB4B-1690010A5CC7}" type="datetimeFigureOut">
              <a:rPr lang="es-CO" smtClean="0"/>
              <a:t>7/08/2018</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32A25B4C-82B0-4CD6-B12F-919AC6C12D49}" type="slidenum">
              <a:rPr lang="es-CO" smtClean="0"/>
              <a:t>‹Nº›</a:t>
            </a:fld>
            <a:endParaRPr lang="es-CO"/>
          </a:p>
        </p:txBody>
      </p:sp>
    </p:spTree>
    <p:extLst>
      <p:ext uri="{BB962C8B-B14F-4D97-AF65-F5344CB8AC3E}">
        <p14:creationId xmlns:p14="http://schemas.microsoft.com/office/powerpoint/2010/main" val="36054440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70EA14D-6CE1-4269-AB4B-1690010A5CC7}" type="datetimeFigureOut">
              <a:rPr lang="es-CO" smtClean="0"/>
              <a:t>7/08/2018</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32A25B4C-82B0-4CD6-B12F-919AC6C12D49}" type="slidenum">
              <a:rPr lang="es-CO" smtClean="0"/>
              <a:t>‹Nº›</a:t>
            </a:fld>
            <a:endParaRPr lang="es-CO"/>
          </a:p>
        </p:txBody>
      </p:sp>
    </p:spTree>
    <p:extLst>
      <p:ext uri="{BB962C8B-B14F-4D97-AF65-F5344CB8AC3E}">
        <p14:creationId xmlns:p14="http://schemas.microsoft.com/office/powerpoint/2010/main" val="4191386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70EA14D-6CE1-4269-AB4B-1690010A5CC7}" type="datetimeFigureOut">
              <a:rPr lang="es-CO" smtClean="0"/>
              <a:t>7/08/2018</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32A25B4C-82B0-4CD6-B12F-919AC6C12D49}" type="slidenum">
              <a:rPr lang="es-CO" smtClean="0"/>
              <a:t>‹Nº›</a:t>
            </a:fld>
            <a:endParaRPr lang="es-CO"/>
          </a:p>
        </p:txBody>
      </p:sp>
    </p:spTree>
    <p:extLst>
      <p:ext uri="{BB962C8B-B14F-4D97-AF65-F5344CB8AC3E}">
        <p14:creationId xmlns:p14="http://schemas.microsoft.com/office/powerpoint/2010/main" val="5680415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70EA14D-6CE1-4269-AB4B-1690010A5CC7}" type="datetimeFigureOut">
              <a:rPr lang="es-CO" smtClean="0"/>
              <a:t>7/08/2018</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32A25B4C-82B0-4CD6-B12F-919AC6C12D49}" type="slidenum">
              <a:rPr lang="es-CO" smtClean="0"/>
              <a:t>‹Nº›</a:t>
            </a:fld>
            <a:endParaRPr lang="es-CO"/>
          </a:p>
        </p:txBody>
      </p:sp>
    </p:spTree>
    <p:extLst>
      <p:ext uri="{BB962C8B-B14F-4D97-AF65-F5344CB8AC3E}">
        <p14:creationId xmlns:p14="http://schemas.microsoft.com/office/powerpoint/2010/main" val="1263027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570EA14D-6CE1-4269-AB4B-1690010A5CC7}" type="datetimeFigureOut">
              <a:rPr lang="es-CO" smtClean="0"/>
              <a:t>7/08/2018</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32A25B4C-82B0-4CD6-B12F-919AC6C12D49}" type="slidenum">
              <a:rPr lang="es-CO" smtClean="0"/>
              <a:t>‹Nº›</a:t>
            </a:fld>
            <a:endParaRPr lang="es-CO"/>
          </a:p>
        </p:txBody>
      </p:sp>
    </p:spTree>
    <p:extLst>
      <p:ext uri="{BB962C8B-B14F-4D97-AF65-F5344CB8AC3E}">
        <p14:creationId xmlns:p14="http://schemas.microsoft.com/office/powerpoint/2010/main" val="2895739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Encabezado de sección">
    <p:spTree>
      <p:nvGrpSpPr>
        <p:cNvPr id="1" name=""/>
        <p:cNvGrpSpPr/>
        <p:nvPr/>
      </p:nvGrpSpPr>
      <p:grpSpPr>
        <a:xfrm>
          <a:off x="0" y="0"/>
          <a:ext cx="0" cy="0"/>
          <a:chOff x="0" y="0"/>
          <a:chExt cx="0" cy="0"/>
        </a:xfrm>
      </p:grpSpPr>
      <p:sp>
        <p:nvSpPr>
          <p:cNvPr id="2" name="1 Rectángulo"/>
          <p:cNvSpPr/>
          <p:nvPr userDrawn="1"/>
        </p:nvSpPr>
        <p:spPr>
          <a:xfrm>
            <a:off x="0" y="0"/>
            <a:ext cx="4500563" cy="6308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a:solidFill>
                <a:prstClr val="white"/>
              </a:solidFill>
            </a:endParaRPr>
          </a:p>
        </p:txBody>
      </p:sp>
      <p:pic>
        <p:nvPicPr>
          <p:cNvPr id="3" name="9 Imagen"/>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8150" y="0"/>
            <a:ext cx="4895850" cy="659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10 Imagen" descr="Escudo Policia nacional FINALIZADOpeque{ñ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2400" y="1514475"/>
            <a:ext cx="4795838"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77022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570EA14D-6CE1-4269-AB4B-1690010A5CC7}" type="datetimeFigureOut">
              <a:rPr lang="es-CO" smtClean="0"/>
              <a:t>7/08/2018</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32A25B4C-82B0-4CD6-B12F-919AC6C12D49}" type="slidenum">
              <a:rPr lang="es-CO" smtClean="0"/>
              <a:t>‹Nº›</a:t>
            </a:fld>
            <a:endParaRPr lang="es-CO"/>
          </a:p>
        </p:txBody>
      </p:sp>
    </p:spTree>
    <p:extLst>
      <p:ext uri="{BB962C8B-B14F-4D97-AF65-F5344CB8AC3E}">
        <p14:creationId xmlns:p14="http://schemas.microsoft.com/office/powerpoint/2010/main" val="15798879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4" name="7 Imagen" descr="slide 1.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Título"/>
          <p:cNvSpPr>
            <a:spLocks noGrp="1"/>
          </p:cNvSpPr>
          <p:nvPr>
            <p:ph type="ctrTitle"/>
          </p:nvPr>
        </p:nvSpPr>
        <p:spPr>
          <a:xfrm>
            <a:off x="685800" y="4114800"/>
            <a:ext cx="7772400" cy="1470025"/>
          </a:xfrm>
        </p:spPr>
        <p:txBody>
          <a:bodyPr/>
          <a:lstStyle>
            <a:lvl1pPr>
              <a:defRPr sz="3200" b="1">
                <a:solidFill>
                  <a:schemeClr val="tx1">
                    <a:lumMod val="75000"/>
                    <a:lumOff val="25000"/>
                  </a:schemeClr>
                </a:solidFill>
              </a:defRPr>
            </a:lvl1pPr>
          </a:lstStyle>
          <a:p>
            <a:r>
              <a:rPr lang="es-ES" dirty="0"/>
              <a:t>Haga clic para modificar el estilo de título del patrón</a:t>
            </a:r>
          </a:p>
        </p:txBody>
      </p:sp>
      <p:sp>
        <p:nvSpPr>
          <p:cNvPr id="9" name="8 Marcador de texto"/>
          <p:cNvSpPr>
            <a:spLocks noGrp="1"/>
          </p:cNvSpPr>
          <p:nvPr>
            <p:ph type="body" sz="quarter" idx="13"/>
          </p:nvPr>
        </p:nvSpPr>
        <p:spPr>
          <a:xfrm>
            <a:off x="2743200" y="5715000"/>
            <a:ext cx="3733800" cy="304800"/>
          </a:xfrm>
        </p:spPr>
        <p:txBody>
          <a:bodyPr/>
          <a:lstStyle>
            <a:lvl1pPr>
              <a:defRPr sz="1400"/>
            </a:lvl1pPr>
            <a:lvl2pPr>
              <a:buNone/>
              <a:defRPr sz="1200"/>
            </a:lvl2pPr>
            <a:lvl3pPr>
              <a:buNone/>
              <a:defRPr sz="1100"/>
            </a:lvl3pPr>
            <a:lvl4pPr>
              <a:buNone/>
              <a:defRPr sz="1050"/>
            </a:lvl4pPr>
            <a:lvl5pPr>
              <a:buNone/>
              <a:defRPr sz="1050"/>
            </a:lvl5pPr>
          </a:lstStyle>
          <a:p>
            <a:pPr lvl="0"/>
            <a:r>
              <a:rPr lang="es-ES" dirty="0"/>
              <a:t>Haga clic para modificar el estilo </a:t>
            </a:r>
          </a:p>
        </p:txBody>
      </p:sp>
      <p:sp>
        <p:nvSpPr>
          <p:cNvPr id="5" name="5 Marcador de número de diapositiva"/>
          <p:cNvSpPr>
            <a:spLocks noGrp="1"/>
          </p:cNvSpPr>
          <p:nvPr>
            <p:ph type="sldNum" sz="quarter" idx="14"/>
          </p:nvPr>
        </p:nvSpPr>
        <p:spPr>
          <a:xfrm>
            <a:off x="6781800" y="6492875"/>
            <a:ext cx="2133600" cy="365125"/>
          </a:xfrm>
        </p:spPr>
        <p:txBody>
          <a:bodyPr/>
          <a:lstStyle>
            <a:lvl1pPr>
              <a:defRPr/>
            </a:lvl1pPr>
          </a:lstStyle>
          <a:p>
            <a:pPr>
              <a:defRPr/>
            </a:pPr>
            <a:fld id="{ED9D9C8C-8472-4CED-8EA7-2775DE8A1D8A}" type="slidenum">
              <a:rPr lang="es-ES">
                <a:solidFill>
                  <a:prstClr val="black">
                    <a:tint val="75000"/>
                  </a:prstClr>
                </a:solidFill>
              </a:rPr>
              <a:pPr>
                <a:defRPr/>
              </a:pPr>
              <a:t>‹Nº›</a:t>
            </a:fld>
            <a:endParaRPr lang="es-ES">
              <a:solidFill>
                <a:prstClr val="black">
                  <a:tint val="75000"/>
                </a:prstClr>
              </a:solidFill>
            </a:endParaRPr>
          </a:p>
        </p:txBody>
      </p:sp>
    </p:spTree>
    <p:extLst>
      <p:ext uri="{BB962C8B-B14F-4D97-AF65-F5344CB8AC3E}">
        <p14:creationId xmlns:p14="http://schemas.microsoft.com/office/powerpoint/2010/main" val="38589010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sz="3400">
                <a:solidFill>
                  <a:schemeClr val="tx1">
                    <a:lumMod val="75000"/>
                    <a:lumOff val="25000"/>
                  </a:schemeClr>
                </a:solidFill>
                <a:latin typeface="Gill Sans MT" pitchFamily="34" charset="0"/>
              </a:defRPr>
            </a:lvl1pPr>
          </a:lstStyle>
          <a:p>
            <a:r>
              <a:rPr lang="es-ES" dirty="0"/>
              <a:t>Haga clic para modificar el estilo de título del patrón</a:t>
            </a:r>
          </a:p>
        </p:txBody>
      </p:sp>
      <p:sp>
        <p:nvSpPr>
          <p:cNvPr id="3" name="2 Marcador de contenido"/>
          <p:cNvSpPr>
            <a:spLocks noGrp="1"/>
          </p:cNvSpPr>
          <p:nvPr>
            <p:ph idx="1"/>
          </p:nvPr>
        </p:nvSpPr>
        <p:spPr/>
        <p:txBody>
          <a:bodyPr/>
          <a:lstStyle>
            <a:lvl1pPr>
              <a:defRPr sz="2400">
                <a:latin typeface="Arial" pitchFamily="34" charset="0"/>
                <a:cs typeface="Arial" pitchFamily="34" charset="0"/>
              </a:defRPr>
            </a:lvl1pPr>
            <a:lvl2pPr>
              <a:buClr>
                <a:srgbClr val="006600"/>
              </a:buClr>
              <a:buSzPct val="150000"/>
              <a:buFont typeface="Wingdings 2" pitchFamily="18" charset="2"/>
              <a:buChar char=""/>
              <a:defRPr sz="2000"/>
            </a:lvl2pPr>
            <a:lvl3pPr>
              <a:buClr>
                <a:srgbClr val="006600"/>
              </a:buClr>
              <a:defRPr sz="1800"/>
            </a:lvl3pPr>
            <a:lvl4pPr>
              <a:buClr>
                <a:srgbClr val="006600"/>
              </a:buClr>
              <a:defRPr sz="1600"/>
            </a:lvl4pPr>
            <a:lvl5pPr>
              <a:buClr>
                <a:srgbClr val="006600"/>
              </a:buClr>
              <a:defRPr sz="160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10"/>
          </p:nvPr>
        </p:nvSpPr>
        <p:spPr>
          <a:xfrm>
            <a:off x="457200" y="6356350"/>
            <a:ext cx="2133600" cy="365125"/>
          </a:xfrm>
          <a:prstGeom prst="rect">
            <a:avLst/>
          </a:prstGeom>
        </p:spPr>
        <p:txBody>
          <a:bodyPr/>
          <a:lstStyle>
            <a:lvl1pPr>
              <a:defRPr/>
            </a:lvl1pPr>
          </a:lstStyle>
          <a:p>
            <a:pPr fontAlgn="base">
              <a:spcBef>
                <a:spcPct val="0"/>
              </a:spcBef>
              <a:spcAft>
                <a:spcPct val="0"/>
              </a:spcAft>
              <a:defRPr/>
            </a:pPr>
            <a:fld id="{777719C4-218A-46B2-B40D-16728C79AEC6}" type="datetimeFigureOut">
              <a:rPr lang="es-ES">
                <a:solidFill>
                  <a:prstClr val="black"/>
                </a:solidFill>
                <a:latin typeface="Arial" charset="0"/>
                <a:cs typeface="Arial" charset="0"/>
              </a:rPr>
              <a:pPr fontAlgn="base">
                <a:spcBef>
                  <a:spcPct val="0"/>
                </a:spcBef>
                <a:spcAft>
                  <a:spcPct val="0"/>
                </a:spcAft>
                <a:defRPr/>
              </a:pPr>
              <a:t>07/08/2018</a:t>
            </a:fld>
            <a:endParaRPr lang="es-ES">
              <a:solidFill>
                <a:prstClr val="black"/>
              </a:solidFill>
              <a:latin typeface="Arial" charset="0"/>
              <a:cs typeface="Arial" charset="0"/>
            </a:endParaRPr>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lvl1pPr>
              <a:defRPr/>
            </a:lvl1pPr>
          </a:lstStyle>
          <a:p>
            <a:pPr fontAlgn="base">
              <a:spcBef>
                <a:spcPct val="0"/>
              </a:spcBef>
              <a:spcAft>
                <a:spcPct val="0"/>
              </a:spcAft>
              <a:defRPr/>
            </a:pPr>
            <a:endParaRPr lang="es-ES">
              <a:solidFill>
                <a:prstClr val="black"/>
              </a:solidFill>
              <a:latin typeface="Arial" charset="0"/>
              <a:cs typeface="Arial" charset="0"/>
            </a:endParaRPr>
          </a:p>
        </p:txBody>
      </p:sp>
      <p:sp>
        <p:nvSpPr>
          <p:cNvPr id="6" name="5 Marcador de número de diapositiva"/>
          <p:cNvSpPr>
            <a:spLocks noGrp="1"/>
          </p:cNvSpPr>
          <p:nvPr>
            <p:ph type="sldNum" sz="quarter" idx="12"/>
          </p:nvPr>
        </p:nvSpPr>
        <p:spPr/>
        <p:txBody>
          <a:bodyPr/>
          <a:lstStyle>
            <a:lvl1pPr>
              <a:defRPr/>
            </a:lvl1pPr>
          </a:lstStyle>
          <a:p>
            <a:pPr>
              <a:defRPr/>
            </a:pPr>
            <a:fld id="{941AFB7C-79D1-4EBC-9336-19D97D6CA907}" type="slidenum">
              <a:rPr lang="es-ES">
                <a:solidFill>
                  <a:prstClr val="black">
                    <a:tint val="75000"/>
                  </a:prstClr>
                </a:solidFill>
              </a:rPr>
              <a:pPr>
                <a:defRPr/>
              </a:pPr>
              <a:t>‹Nº›</a:t>
            </a:fld>
            <a:endParaRPr lang="es-ES">
              <a:solidFill>
                <a:prstClr val="black">
                  <a:tint val="75000"/>
                </a:prstClr>
              </a:solidFill>
            </a:endParaRPr>
          </a:p>
        </p:txBody>
      </p:sp>
    </p:spTree>
    <p:extLst>
      <p:ext uri="{BB962C8B-B14F-4D97-AF65-F5344CB8AC3E}">
        <p14:creationId xmlns:p14="http://schemas.microsoft.com/office/powerpoint/2010/main" val="17699098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4" name="7 Imagen" descr="slide2.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2567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Título"/>
          <p:cNvSpPr>
            <a:spLocks noGrp="1"/>
          </p:cNvSpPr>
          <p:nvPr>
            <p:ph type="title"/>
          </p:nvPr>
        </p:nvSpPr>
        <p:spPr>
          <a:xfrm>
            <a:off x="4267200" y="619125"/>
            <a:ext cx="4419600" cy="1362075"/>
          </a:xfrm>
        </p:spPr>
        <p:txBody>
          <a:bodyPr anchor="t"/>
          <a:lstStyle>
            <a:lvl1pPr algn="r">
              <a:defRPr sz="2400" b="1" cap="all">
                <a:solidFill>
                  <a:schemeClr val="bg1">
                    <a:lumMod val="85000"/>
                  </a:schemeClr>
                </a:solidFill>
              </a:defRPr>
            </a:lvl1pPr>
          </a:lstStyle>
          <a:p>
            <a:r>
              <a:rPr lang="es-ES" dirty="0"/>
              <a:t>Haga clic para modificar el estilo de título del patrón</a:t>
            </a:r>
          </a:p>
        </p:txBody>
      </p:sp>
      <p:sp>
        <p:nvSpPr>
          <p:cNvPr id="3" name="2 Marcador de texto"/>
          <p:cNvSpPr>
            <a:spLocks noGrp="1"/>
          </p:cNvSpPr>
          <p:nvPr>
            <p:ph type="body" idx="1"/>
          </p:nvPr>
        </p:nvSpPr>
        <p:spPr>
          <a:xfrm>
            <a:off x="4343400" y="2514600"/>
            <a:ext cx="4343400" cy="1500187"/>
          </a:xfrm>
        </p:spPr>
        <p:txBody>
          <a:bodyPr anchor="b"/>
          <a:lstStyle>
            <a:lvl1pPr marL="0" indent="0" algn="r">
              <a:lnSpc>
                <a:spcPct val="150000"/>
              </a:lnSpc>
              <a:spcBef>
                <a:spcPts val="0"/>
              </a:spcBef>
              <a:buNone/>
              <a:defRPr sz="2000">
                <a:solidFill>
                  <a:schemeClr val="bg1">
                    <a:lumMod val="8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a:t>Haga clic para modificar el estilo de texto del patrón</a:t>
            </a:r>
          </a:p>
        </p:txBody>
      </p:sp>
      <p:sp>
        <p:nvSpPr>
          <p:cNvPr id="5" name="5 Marcador de número de diapositiva"/>
          <p:cNvSpPr>
            <a:spLocks noGrp="1"/>
          </p:cNvSpPr>
          <p:nvPr>
            <p:ph type="sldNum" sz="quarter" idx="10"/>
          </p:nvPr>
        </p:nvSpPr>
        <p:spPr/>
        <p:txBody>
          <a:bodyPr/>
          <a:lstStyle>
            <a:lvl1pPr>
              <a:defRPr/>
            </a:lvl1pPr>
          </a:lstStyle>
          <a:p>
            <a:pPr>
              <a:defRPr/>
            </a:pPr>
            <a:fld id="{BA7CA183-D166-4C59-ABFD-2BC7D74014B4}" type="slidenum">
              <a:rPr lang="es-ES">
                <a:solidFill>
                  <a:prstClr val="black">
                    <a:tint val="75000"/>
                  </a:prstClr>
                </a:solidFill>
              </a:rPr>
              <a:pPr>
                <a:defRPr/>
              </a:pPr>
              <a:t>‹Nº›</a:t>
            </a:fld>
            <a:endParaRPr lang="es-ES">
              <a:solidFill>
                <a:prstClr val="black">
                  <a:tint val="75000"/>
                </a:prstClr>
              </a:solidFill>
            </a:endParaRPr>
          </a:p>
        </p:txBody>
      </p:sp>
    </p:spTree>
    <p:extLst>
      <p:ext uri="{BB962C8B-B14F-4D97-AF65-F5344CB8AC3E}">
        <p14:creationId xmlns:p14="http://schemas.microsoft.com/office/powerpoint/2010/main" val="8559362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sz="2800" b="1"/>
            </a:lvl1pPr>
          </a:lstStyle>
          <a:p>
            <a:r>
              <a:rPr lang="es-ES" dirty="0"/>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3 Marcador de fecha"/>
          <p:cNvSpPr>
            <a:spLocks noGrp="1"/>
          </p:cNvSpPr>
          <p:nvPr>
            <p:ph type="dt" sz="half" idx="10"/>
          </p:nvPr>
        </p:nvSpPr>
        <p:spPr>
          <a:xfrm>
            <a:off x="457200" y="6356350"/>
            <a:ext cx="2133600" cy="365125"/>
          </a:xfrm>
          <a:prstGeom prst="rect">
            <a:avLst/>
          </a:prstGeom>
        </p:spPr>
        <p:txBody>
          <a:bodyPr/>
          <a:lstStyle>
            <a:lvl1pPr>
              <a:defRPr/>
            </a:lvl1pPr>
          </a:lstStyle>
          <a:p>
            <a:pPr fontAlgn="base">
              <a:spcBef>
                <a:spcPct val="0"/>
              </a:spcBef>
              <a:spcAft>
                <a:spcPct val="0"/>
              </a:spcAft>
              <a:defRPr/>
            </a:pPr>
            <a:fld id="{E7D50CBE-B095-4B1E-B4AF-3D563E69DF3C}" type="datetimeFigureOut">
              <a:rPr lang="es-ES">
                <a:solidFill>
                  <a:prstClr val="black"/>
                </a:solidFill>
                <a:latin typeface="Arial" charset="0"/>
                <a:cs typeface="Arial" charset="0"/>
              </a:rPr>
              <a:pPr fontAlgn="base">
                <a:spcBef>
                  <a:spcPct val="0"/>
                </a:spcBef>
                <a:spcAft>
                  <a:spcPct val="0"/>
                </a:spcAft>
                <a:defRPr/>
              </a:pPr>
              <a:t>07/08/2018</a:t>
            </a:fld>
            <a:endParaRPr lang="es-ES">
              <a:solidFill>
                <a:prstClr val="black"/>
              </a:solidFill>
              <a:latin typeface="Arial" charset="0"/>
              <a:cs typeface="Arial" charset="0"/>
            </a:endParaRPr>
          </a:p>
        </p:txBody>
      </p:sp>
      <p:sp>
        <p:nvSpPr>
          <p:cNvPr id="6" name="4 Marcador de pie de página"/>
          <p:cNvSpPr>
            <a:spLocks noGrp="1"/>
          </p:cNvSpPr>
          <p:nvPr>
            <p:ph type="ftr" sz="quarter" idx="11"/>
          </p:nvPr>
        </p:nvSpPr>
        <p:spPr>
          <a:xfrm>
            <a:off x="3124200" y="6356350"/>
            <a:ext cx="2895600" cy="365125"/>
          </a:xfrm>
          <a:prstGeom prst="rect">
            <a:avLst/>
          </a:prstGeom>
        </p:spPr>
        <p:txBody>
          <a:bodyPr/>
          <a:lstStyle>
            <a:lvl1pPr>
              <a:defRPr/>
            </a:lvl1pPr>
          </a:lstStyle>
          <a:p>
            <a:pPr fontAlgn="base">
              <a:spcBef>
                <a:spcPct val="0"/>
              </a:spcBef>
              <a:spcAft>
                <a:spcPct val="0"/>
              </a:spcAft>
              <a:defRPr/>
            </a:pPr>
            <a:endParaRPr lang="es-ES">
              <a:solidFill>
                <a:prstClr val="black"/>
              </a:solidFill>
              <a:latin typeface="Arial" charset="0"/>
              <a:cs typeface="Arial" charset="0"/>
            </a:endParaRPr>
          </a:p>
        </p:txBody>
      </p:sp>
      <p:sp>
        <p:nvSpPr>
          <p:cNvPr id="7" name="5 Marcador de número de diapositiva"/>
          <p:cNvSpPr>
            <a:spLocks noGrp="1"/>
          </p:cNvSpPr>
          <p:nvPr>
            <p:ph type="sldNum" sz="quarter" idx="12"/>
          </p:nvPr>
        </p:nvSpPr>
        <p:spPr/>
        <p:txBody>
          <a:bodyPr/>
          <a:lstStyle>
            <a:lvl1pPr>
              <a:defRPr/>
            </a:lvl1pPr>
          </a:lstStyle>
          <a:p>
            <a:pPr>
              <a:defRPr/>
            </a:pPr>
            <a:fld id="{56F41522-89AF-4140-9207-279C2946BE32}" type="slidenum">
              <a:rPr lang="es-ES">
                <a:solidFill>
                  <a:prstClr val="black">
                    <a:tint val="75000"/>
                  </a:prstClr>
                </a:solidFill>
              </a:rPr>
              <a:pPr>
                <a:defRPr/>
              </a:pPr>
              <a:t>‹Nº›</a:t>
            </a:fld>
            <a:endParaRPr lang="es-ES">
              <a:solidFill>
                <a:prstClr val="black">
                  <a:tint val="75000"/>
                </a:prstClr>
              </a:solidFill>
            </a:endParaRPr>
          </a:p>
        </p:txBody>
      </p:sp>
    </p:spTree>
    <p:extLst>
      <p:ext uri="{BB962C8B-B14F-4D97-AF65-F5344CB8AC3E}">
        <p14:creationId xmlns:p14="http://schemas.microsoft.com/office/powerpoint/2010/main" val="19083892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sz="2800" b="1"/>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5 Marcador de número de diapositiva"/>
          <p:cNvSpPr>
            <a:spLocks noGrp="1"/>
          </p:cNvSpPr>
          <p:nvPr>
            <p:ph type="sldNum" sz="quarter" idx="10"/>
          </p:nvPr>
        </p:nvSpPr>
        <p:spPr/>
        <p:txBody>
          <a:bodyPr/>
          <a:lstStyle>
            <a:lvl1pPr>
              <a:defRPr/>
            </a:lvl1pPr>
          </a:lstStyle>
          <a:p>
            <a:pPr>
              <a:defRPr/>
            </a:pPr>
            <a:fld id="{C5678F4B-A1B8-49C3-BD89-C0E4BC8F0DF5}" type="slidenum">
              <a:rPr lang="es-ES">
                <a:solidFill>
                  <a:prstClr val="black">
                    <a:tint val="75000"/>
                  </a:prstClr>
                </a:solidFill>
              </a:rPr>
              <a:pPr>
                <a:defRPr/>
              </a:pPr>
              <a:t>‹Nº›</a:t>
            </a:fld>
            <a:endParaRPr lang="es-ES">
              <a:solidFill>
                <a:prstClr val="black">
                  <a:tint val="75000"/>
                </a:prstClr>
              </a:solidFill>
            </a:endParaRPr>
          </a:p>
        </p:txBody>
      </p:sp>
    </p:spTree>
    <p:extLst>
      <p:ext uri="{BB962C8B-B14F-4D97-AF65-F5344CB8AC3E}">
        <p14:creationId xmlns:p14="http://schemas.microsoft.com/office/powerpoint/2010/main" val="10373612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sz="2800" b="1"/>
            </a:lvl1pPr>
          </a:lstStyle>
          <a:p>
            <a:r>
              <a:rPr lang="es-ES" dirty="0"/>
              <a:t>Haga clic para modificar el estilo de título del patrón</a:t>
            </a:r>
          </a:p>
        </p:txBody>
      </p:sp>
      <p:sp>
        <p:nvSpPr>
          <p:cNvPr id="3" name="5 Marcador de número de diapositiva"/>
          <p:cNvSpPr>
            <a:spLocks noGrp="1"/>
          </p:cNvSpPr>
          <p:nvPr>
            <p:ph type="sldNum" sz="quarter" idx="10"/>
          </p:nvPr>
        </p:nvSpPr>
        <p:spPr/>
        <p:txBody>
          <a:bodyPr/>
          <a:lstStyle>
            <a:lvl1pPr>
              <a:defRPr/>
            </a:lvl1pPr>
          </a:lstStyle>
          <a:p>
            <a:pPr>
              <a:defRPr/>
            </a:pPr>
            <a:fld id="{18D9065B-5FB5-467C-A10F-339C9D707020}" type="slidenum">
              <a:rPr lang="es-ES">
                <a:solidFill>
                  <a:prstClr val="black">
                    <a:tint val="75000"/>
                  </a:prstClr>
                </a:solidFill>
              </a:rPr>
              <a:pPr>
                <a:defRPr/>
              </a:pPr>
              <a:t>‹Nº›</a:t>
            </a:fld>
            <a:endParaRPr lang="es-ES">
              <a:solidFill>
                <a:prstClr val="black">
                  <a:tint val="75000"/>
                </a:prstClr>
              </a:solidFill>
            </a:endParaRPr>
          </a:p>
        </p:txBody>
      </p:sp>
    </p:spTree>
    <p:extLst>
      <p:ext uri="{BB962C8B-B14F-4D97-AF65-F5344CB8AC3E}">
        <p14:creationId xmlns:p14="http://schemas.microsoft.com/office/powerpoint/2010/main" val="19094554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5 Marcador de número de diapositiva"/>
          <p:cNvSpPr>
            <a:spLocks noGrp="1"/>
          </p:cNvSpPr>
          <p:nvPr>
            <p:ph type="sldNum" sz="quarter" idx="10"/>
          </p:nvPr>
        </p:nvSpPr>
        <p:spPr/>
        <p:txBody>
          <a:bodyPr/>
          <a:lstStyle>
            <a:lvl1pPr>
              <a:defRPr/>
            </a:lvl1pPr>
          </a:lstStyle>
          <a:p>
            <a:pPr>
              <a:defRPr/>
            </a:pPr>
            <a:fld id="{B18A6C51-5488-44EB-AD1C-2F3F8D670FF4}" type="slidenum">
              <a:rPr lang="es-ES">
                <a:solidFill>
                  <a:prstClr val="black">
                    <a:tint val="75000"/>
                  </a:prstClr>
                </a:solidFill>
              </a:rPr>
              <a:pPr>
                <a:defRPr/>
              </a:pPr>
              <a:t>‹Nº›</a:t>
            </a:fld>
            <a:endParaRPr lang="es-ES">
              <a:solidFill>
                <a:prstClr val="black">
                  <a:tint val="75000"/>
                </a:prstClr>
              </a:solidFill>
            </a:endParaRPr>
          </a:p>
        </p:txBody>
      </p:sp>
    </p:spTree>
    <p:extLst>
      <p:ext uri="{BB962C8B-B14F-4D97-AF65-F5344CB8AC3E}">
        <p14:creationId xmlns:p14="http://schemas.microsoft.com/office/powerpoint/2010/main" val="20758018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600200"/>
            <a:ext cx="3008313" cy="1162050"/>
          </a:xfrm>
        </p:spPr>
        <p:txBody>
          <a:bodyPr anchor="b"/>
          <a:lstStyle>
            <a:lvl1pPr algn="l">
              <a:defRPr sz="2000" b="1"/>
            </a:lvl1pPr>
          </a:lstStyle>
          <a:p>
            <a:r>
              <a:rPr lang="es-ES" dirty="0"/>
              <a:t>Haga clic para modificar el estilo de título del patrón</a:t>
            </a:r>
          </a:p>
        </p:txBody>
      </p:sp>
      <p:sp>
        <p:nvSpPr>
          <p:cNvPr id="3" name="2 Marcador de contenido"/>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texto"/>
          <p:cNvSpPr>
            <a:spLocks noGrp="1"/>
          </p:cNvSpPr>
          <p:nvPr>
            <p:ph type="body" sz="half" idx="2"/>
          </p:nvPr>
        </p:nvSpPr>
        <p:spPr>
          <a:xfrm>
            <a:off x="457200" y="2971800"/>
            <a:ext cx="3008313" cy="31543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5 Marcador de número de diapositiva"/>
          <p:cNvSpPr>
            <a:spLocks noGrp="1"/>
          </p:cNvSpPr>
          <p:nvPr>
            <p:ph type="sldNum" sz="quarter" idx="10"/>
          </p:nvPr>
        </p:nvSpPr>
        <p:spPr/>
        <p:txBody>
          <a:bodyPr/>
          <a:lstStyle>
            <a:lvl1pPr>
              <a:defRPr/>
            </a:lvl1pPr>
          </a:lstStyle>
          <a:p>
            <a:pPr>
              <a:defRPr/>
            </a:pPr>
            <a:fld id="{C4675AC4-D2F3-4807-8386-1D6CE7F7F4EA}" type="slidenum">
              <a:rPr lang="es-ES">
                <a:solidFill>
                  <a:prstClr val="black">
                    <a:tint val="75000"/>
                  </a:prstClr>
                </a:solidFill>
              </a:rPr>
              <a:pPr>
                <a:defRPr/>
              </a:pPr>
              <a:t>‹Nº›</a:t>
            </a:fld>
            <a:endParaRPr lang="es-ES">
              <a:solidFill>
                <a:prstClr val="black">
                  <a:tint val="75000"/>
                </a:prstClr>
              </a:solidFill>
            </a:endParaRPr>
          </a:p>
        </p:txBody>
      </p:sp>
    </p:spTree>
    <p:extLst>
      <p:ext uri="{BB962C8B-B14F-4D97-AF65-F5344CB8AC3E}">
        <p14:creationId xmlns:p14="http://schemas.microsoft.com/office/powerpoint/2010/main" val="24319504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5" name="4 Rectángulo"/>
          <p:cNvSpPr/>
          <p:nvPr userDrawn="1"/>
        </p:nvSpPr>
        <p:spPr>
          <a:xfrm>
            <a:off x="0" y="914400"/>
            <a:ext cx="73914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s-CO">
              <a:solidFill>
                <a:prstClr val="white"/>
              </a:solidFill>
            </a:endParaRPr>
          </a:p>
        </p:txBody>
      </p:sp>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6" name="5 Marcador de número de diapositiva"/>
          <p:cNvSpPr>
            <a:spLocks noGrp="1"/>
          </p:cNvSpPr>
          <p:nvPr>
            <p:ph type="sldNum" sz="quarter" idx="10"/>
          </p:nvPr>
        </p:nvSpPr>
        <p:spPr/>
        <p:txBody>
          <a:bodyPr/>
          <a:lstStyle>
            <a:lvl1pPr>
              <a:defRPr/>
            </a:lvl1pPr>
          </a:lstStyle>
          <a:p>
            <a:pPr>
              <a:defRPr/>
            </a:pPr>
            <a:fld id="{959FB69D-3A33-4FE4-8BDB-F7BE042454BD}" type="slidenum">
              <a:rPr lang="es-ES">
                <a:solidFill>
                  <a:prstClr val="black">
                    <a:tint val="75000"/>
                  </a:prstClr>
                </a:solidFill>
              </a:rPr>
              <a:pPr>
                <a:defRPr/>
              </a:pPr>
              <a:t>‹Nº›</a:t>
            </a:fld>
            <a:endParaRPr lang="es-ES">
              <a:solidFill>
                <a:prstClr val="black">
                  <a:tint val="75000"/>
                </a:prstClr>
              </a:solidFill>
            </a:endParaRPr>
          </a:p>
        </p:txBody>
      </p:sp>
    </p:spTree>
    <p:extLst>
      <p:ext uri="{BB962C8B-B14F-4D97-AF65-F5344CB8AC3E}">
        <p14:creationId xmlns:p14="http://schemas.microsoft.com/office/powerpoint/2010/main" val="2994132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O"/>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9C0ADCEF-FA5B-4657-A4B3-310857C6EE34}" type="datetimeFigureOut">
              <a:rPr lang="es-CO"/>
              <a:pPr>
                <a:defRPr/>
              </a:pPr>
              <a:t>7/08/2018</a:t>
            </a:fld>
            <a:endParaRPr lang="es-CO"/>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endParaRPr lang="es-CO"/>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F3814C40-2489-453C-BAFA-4CC9D1AA4541}" type="slidenum">
              <a:rPr lang="es-CO"/>
              <a:pPr>
                <a:defRPr/>
              </a:pPr>
              <a:t>‹Nº›</a:t>
            </a:fld>
            <a:endParaRPr lang="es-CO"/>
          </a:p>
        </p:txBody>
      </p:sp>
    </p:spTree>
    <p:extLst>
      <p:ext uri="{BB962C8B-B14F-4D97-AF65-F5344CB8AC3E}">
        <p14:creationId xmlns:p14="http://schemas.microsoft.com/office/powerpoint/2010/main" val="3208486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sz="2800" b="1"/>
            </a:lvl1pPr>
          </a:lstStyle>
          <a:p>
            <a:r>
              <a:rPr lang="es-ES" dirty="0"/>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5 Marcador de número de diapositiva"/>
          <p:cNvSpPr>
            <a:spLocks noGrp="1"/>
          </p:cNvSpPr>
          <p:nvPr>
            <p:ph type="sldNum" sz="quarter" idx="10"/>
          </p:nvPr>
        </p:nvSpPr>
        <p:spPr/>
        <p:txBody>
          <a:bodyPr/>
          <a:lstStyle>
            <a:lvl1pPr>
              <a:defRPr/>
            </a:lvl1pPr>
          </a:lstStyle>
          <a:p>
            <a:pPr>
              <a:defRPr/>
            </a:pPr>
            <a:fld id="{13276D70-2AEA-42C5-90BD-3B5823F6C72C}" type="slidenum">
              <a:rPr lang="es-ES">
                <a:solidFill>
                  <a:prstClr val="black">
                    <a:tint val="75000"/>
                  </a:prstClr>
                </a:solidFill>
              </a:rPr>
              <a:pPr>
                <a:defRPr/>
              </a:pPr>
              <a:t>‹Nº›</a:t>
            </a:fld>
            <a:endParaRPr lang="es-ES">
              <a:solidFill>
                <a:prstClr val="black">
                  <a:tint val="75000"/>
                </a:prstClr>
              </a:solidFill>
            </a:endParaRPr>
          </a:p>
        </p:txBody>
      </p:sp>
    </p:spTree>
    <p:extLst>
      <p:ext uri="{BB962C8B-B14F-4D97-AF65-F5344CB8AC3E}">
        <p14:creationId xmlns:p14="http://schemas.microsoft.com/office/powerpoint/2010/main" val="19811841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fourObj">
  <p:cSld name="Título y 4 objetos">
    <p:spTree>
      <p:nvGrpSpPr>
        <p:cNvPr id="1" name=""/>
        <p:cNvGrpSpPr/>
        <p:nvPr/>
      </p:nvGrpSpPr>
      <p:grpSpPr>
        <a:xfrm>
          <a:off x="0" y="0"/>
          <a:ext cx="0" cy="0"/>
          <a:chOff x="0" y="0"/>
          <a:chExt cx="0" cy="0"/>
        </a:xfrm>
      </p:grpSpPr>
      <p:sp>
        <p:nvSpPr>
          <p:cNvPr id="2" name="1 Título"/>
          <p:cNvSpPr>
            <a:spLocks noGrp="1"/>
          </p:cNvSpPr>
          <p:nvPr>
            <p:ph type="title" sz="quarter"/>
          </p:nvPr>
        </p:nvSpPr>
        <p:spPr>
          <a:xfrm>
            <a:off x="1908175" y="115888"/>
            <a:ext cx="6778625" cy="1098550"/>
          </a:xfrm>
          <a:prstGeom prst="rect">
            <a:avLst/>
          </a:prstGeom>
        </p:spPr>
        <p:txBody>
          <a:bodyPr/>
          <a:lstStyle/>
          <a:p>
            <a:r>
              <a:rPr lang="es-ES"/>
              <a:t>Haga clic para modificar el estilo de título del patrón</a:t>
            </a:r>
            <a:endParaRPr lang="es-CO"/>
          </a:p>
        </p:txBody>
      </p:sp>
      <p:sp>
        <p:nvSpPr>
          <p:cNvPr id="3" name="2 Marcador de contenido"/>
          <p:cNvSpPr>
            <a:spLocks noGrp="1"/>
          </p:cNvSpPr>
          <p:nvPr>
            <p:ph sz="quarter" idx="1"/>
          </p:nvPr>
        </p:nvSpPr>
        <p:spPr>
          <a:xfrm>
            <a:off x="457200" y="1773238"/>
            <a:ext cx="4038600" cy="2100262"/>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quarter" idx="2"/>
          </p:nvPr>
        </p:nvSpPr>
        <p:spPr>
          <a:xfrm>
            <a:off x="4648200" y="1773238"/>
            <a:ext cx="4038600" cy="2100262"/>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contenido"/>
          <p:cNvSpPr>
            <a:spLocks noGrp="1"/>
          </p:cNvSpPr>
          <p:nvPr>
            <p:ph sz="quarter" idx="3"/>
          </p:nvPr>
        </p:nvSpPr>
        <p:spPr>
          <a:xfrm>
            <a:off x="457200" y="4025900"/>
            <a:ext cx="4038600" cy="21002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contenido"/>
          <p:cNvSpPr>
            <a:spLocks noGrp="1"/>
          </p:cNvSpPr>
          <p:nvPr>
            <p:ph sz="quarter" idx="4"/>
          </p:nvPr>
        </p:nvSpPr>
        <p:spPr>
          <a:xfrm>
            <a:off x="4648200" y="4025900"/>
            <a:ext cx="4038600" cy="21002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6 Marcador de fecha"/>
          <p:cNvSpPr>
            <a:spLocks noGrp="1"/>
          </p:cNvSpPr>
          <p:nvPr>
            <p:ph type="dt" sz="half" idx="10"/>
          </p:nvPr>
        </p:nvSpPr>
        <p:spPr>
          <a:xfrm>
            <a:off x="457200" y="6262688"/>
            <a:ext cx="2133600" cy="458787"/>
          </a:xfrm>
          <a:prstGeom prst="rect">
            <a:avLst/>
          </a:prstGeom>
        </p:spPr>
        <p:txBody>
          <a:bodyPr/>
          <a:lstStyle>
            <a:lvl1pPr>
              <a:defRPr/>
            </a:lvl1pPr>
          </a:lstStyle>
          <a:p>
            <a:pPr fontAlgn="base">
              <a:spcBef>
                <a:spcPct val="0"/>
              </a:spcBef>
              <a:spcAft>
                <a:spcPct val="0"/>
              </a:spcAft>
              <a:defRPr/>
            </a:pPr>
            <a:endParaRPr lang="es-ES">
              <a:solidFill>
                <a:prstClr val="black"/>
              </a:solidFill>
              <a:latin typeface="Arial" charset="0"/>
              <a:cs typeface="Arial" charset="0"/>
            </a:endParaRPr>
          </a:p>
        </p:txBody>
      </p:sp>
      <p:sp>
        <p:nvSpPr>
          <p:cNvPr id="8" name="7 Marcador de pie de página"/>
          <p:cNvSpPr>
            <a:spLocks noGrp="1"/>
          </p:cNvSpPr>
          <p:nvPr>
            <p:ph type="ftr" sz="quarter" idx="11"/>
          </p:nvPr>
        </p:nvSpPr>
        <p:spPr>
          <a:xfrm>
            <a:off x="3124200" y="6262688"/>
            <a:ext cx="2895600" cy="458787"/>
          </a:xfrm>
          <a:prstGeom prst="rect">
            <a:avLst/>
          </a:prstGeom>
        </p:spPr>
        <p:txBody>
          <a:bodyPr/>
          <a:lstStyle>
            <a:lvl1pPr>
              <a:defRPr/>
            </a:lvl1pPr>
          </a:lstStyle>
          <a:p>
            <a:pPr fontAlgn="base">
              <a:spcBef>
                <a:spcPct val="0"/>
              </a:spcBef>
              <a:spcAft>
                <a:spcPct val="0"/>
              </a:spcAft>
              <a:defRPr/>
            </a:pPr>
            <a:r>
              <a:rPr lang="es-ES">
                <a:solidFill>
                  <a:prstClr val="black"/>
                </a:solidFill>
                <a:latin typeface="Arial" charset="0"/>
                <a:cs typeface="Arial" charset="0"/>
              </a:rPr>
              <a:t>WORLD BASC ORGANIZATION, INC.</a:t>
            </a:r>
          </a:p>
        </p:txBody>
      </p:sp>
      <p:sp>
        <p:nvSpPr>
          <p:cNvPr id="9" name="8 Marcador de número de diapositiva"/>
          <p:cNvSpPr>
            <a:spLocks noGrp="1"/>
          </p:cNvSpPr>
          <p:nvPr>
            <p:ph type="sldNum" sz="quarter" idx="12"/>
          </p:nvPr>
        </p:nvSpPr>
        <p:spPr>
          <a:xfrm>
            <a:off x="6553200" y="6262688"/>
            <a:ext cx="2133600" cy="458787"/>
          </a:xfrm>
        </p:spPr>
        <p:txBody>
          <a:bodyPr/>
          <a:lstStyle>
            <a:lvl1pPr>
              <a:defRPr/>
            </a:lvl1pPr>
          </a:lstStyle>
          <a:p>
            <a:pPr>
              <a:defRPr/>
            </a:pPr>
            <a:fld id="{BAEEA65D-5750-4856-B27C-F6AFD406158D}" type="slidenum">
              <a:rPr lang="es-ES">
                <a:solidFill>
                  <a:prstClr val="black">
                    <a:tint val="75000"/>
                  </a:prstClr>
                </a:solidFill>
              </a:rPr>
              <a:pPr>
                <a:defRPr/>
              </a:pPr>
              <a:t>‹Nº›</a:t>
            </a:fld>
            <a:endParaRPr lang="es-ES">
              <a:solidFill>
                <a:prstClr val="black">
                  <a:tint val="75000"/>
                </a:prstClr>
              </a:solidFill>
            </a:endParaRPr>
          </a:p>
        </p:txBody>
      </p:sp>
    </p:spTree>
    <p:extLst>
      <p:ext uri="{BB962C8B-B14F-4D97-AF65-F5344CB8AC3E}">
        <p14:creationId xmlns:p14="http://schemas.microsoft.com/office/powerpoint/2010/main" val="14614273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Diapositiva de título">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2475" y="0"/>
            <a:ext cx="7715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2 Rectángulo"/>
          <p:cNvSpPr/>
          <p:nvPr/>
        </p:nvSpPr>
        <p:spPr bwMode="auto">
          <a:xfrm>
            <a:off x="6656388" y="-19050"/>
            <a:ext cx="2428875" cy="858838"/>
          </a:xfrm>
          <a:prstGeom prst="rect">
            <a:avLst/>
          </a:prstGeom>
          <a:gradFill flip="none" rotWithShape="1">
            <a:gsLst>
              <a:gs pos="94000">
                <a:srgbClr val="008000"/>
              </a:gs>
              <a:gs pos="12000">
                <a:schemeClr val="bg1">
                  <a:alpha val="24000"/>
                </a:schemeClr>
              </a:gs>
            </a:gsLst>
            <a:lin ang="10800000" scaled="1"/>
            <a:tileRect/>
          </a:gra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spcBef>
                <a:spcPct val="0"/>
              </a:spcBef>
              <a:spcAft>
                <a:spcPct val="0"/>
              </a:spcAft>
              <a:defRPr/>
            </a:pPr>
            <a:endParaRPr lang="es-CO">
              <a:solidFill>
                <a:prstClr val="white"/>
              </a:solidFill>
            </a:endParaRPr>
          </a:p>
        </p:txBody>
      </p:sp>
      <p:sp>
        <p:nvSpPr>
          <p:cNvPr id="4" name="3 Rectángulo"/>
          <p:cNvSpPr/>
          <p:nvPr/>
        </p:nvSpPr>
        <p:spPr bwMode="auto">
          <a:xfrm>
            <a:off x="2643188" y="-12700"/>
            <a:ext cx="4071937" cy="857250"/>
          </a:xfrm>
          <a:prstGeom prst="rect">
            <a:avLst/>
          </a:prstGeom>
          <a:solidFill>
            <a:srgbClr val="008000"/>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spcBef>
                <a:spcPct val="0"/>
              </a:spcBef>
              <a:spcAft>
                <a:spcPct val="0"/>
              </a:spcAft>
              <a:defRPr/>
            </a:pPr>
            <a:endParaRPr lang="es-CO">
              <a:solidFill>
                <a:prstClr val="white"/>
              </a:solidFill>
            </a:endParaRPr>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5" y="3175"/>
            <a:ext cx="785813"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 name="5 Rectángulo"/>
          <p:cNvSpPr/>
          <p:nvPr/>
        </p:nvSpPr>
        <p:spPr bwMode="auto">
          <a:xfrm>
            <a:off x="0" y="-15875"/>
            <a:ext cx="2646363" cy="858838"/>
          </a:xfrm>
          <a:prstGeom prst="rect">
            <a:avLst/>
          </a:prstGeom>
          <a:gradFill flip="none" rotWithShape="1">
            <a:gsLst>
              <a:gs pos="9000">
                <a:srgbClr val="008000"/>
              </a:gs>
              <a:gs pos="87000">
                <a:schemeClr val="bg1">
                  <a:alpha val="24000"/>
                </a:schemeClr>
              </a:gs>
            </a:gsLst>
            <a:lin ang="10800000" scaled="1"/>
            <a:tileRect/>
          </a:gra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spcBef>
                <a:spcPct val="0"/>
              </a:spcBef>
              <a:spcAft>
                <a:spcPct val="0"/>
              </a:spcAft>
              <a:defRPr/>
            </a:pPr>
            <a:endParaRPr lang="es-CO">
              <a:solidFill>
                <a:prstClr val="white"/>
              </a:solidFill>
            </a:endParaRPr>
          </a:p>
        </p:txBody>
      </p:sp>
    </p:spTree>
    <p:extLst>
      <p:ext uri="{BB962C8B-B14F-4D97-AF65-F5344CB8AC3E}">
        <p14:creationId xmlns:p14="http://schemas.microsoft.com/office/powerpoint/2010/main" val="3516371037"/>
      </p:ext>
    </p:extLst>
  </p:cSld>
  <p:clrMapOvr>
    <a:masterClrMapping/>
  </p:clrMapOvr>
  <p:transition>
    <p:randomBa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pic>
        <p:nvPicPr>
          <p:cNvPr id="2" name="2 Imagen" descr="Imagen1.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4293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F91B56A6-DF0C-421A-8FE9-0BB2C6ADB608}" type="datetimeFigureOut">
              <a:rPr lang="es-CO"/>
              <a:pPr>
                <a:defRPr/>
              </a:pPr>
              <a:t>7/08/2018</a:t>
            </a:fld>
            <a:endParaRPr lang="es-CO"/>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endParaRPr lang="es-CO"/>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2C95BABD-D983-4F75-A9BD-9532BA17312A}" type="slidenum">
              <a:rPr lang="es-CO"/>
              <a:pPr>
                <a:defRPr/>
              </a:pPr>
              <a:t>‹Nº›</a:t>
            </a:fld>
            <a:endParaRPr lang="es-CO"/>
          </a:p>
        </p:txBody>
      </p:sp>
    </p:spTree>
    <p:extLst>
      <p:ext uri="{BB962C8B-B14F-4D97-AF65-F5344CB8AC3E}">
        <p14:creationId xmlns:p14="http://schemas.microsoft.com/office/powerpoint/2010/main" val="3460542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3 Marcador de fecha"/>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AA1A959F-8027-43E4-838A-37A6796D8B73}" type="datetimeFigureOut">
              <a:rPr lang="es-CO"/>
              <a:pPr>
                <a:defRPr/>
              </a:pPr>
              <a:t>7/08/2018</a:t>
            </a:fld>
            <a:endParaRPr lang="es-CO"/>
          </a:p>
        </p:txBody>
      </p:sp>
      <p:sp>
        <p:nvSpPr>
          <p:cNvPr id="6" name="4 Marcador de pie de página"/>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endParaRPr lang="es-CO"/>
          </a:p>
        </p:txBody>
      </p:sp>
      <p:sp>
        <p:nvSpPr>
          <p:cNvPr id="7" name="5 Marcador de número de diapositiva"/>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9580DA94-21C0-4B75-AE6E-34B295387693}" type="slidenum">
              <a:rPr lang="es-CO"/>
              <a:pPr>
                <a:defRPr/>
              </a:pPr>
              <a:t>‹Nº›</a:t>
            </a:fld>
            <a:endParaRPr lang="es-CO"/>
          </a:p>
        </p:txBody>
      </p:sp>
    </p:spTree>
    <p:extLst>
      <p:ext uri="{BB962C8B-B14F-4D97-AF65-F5344CB8AC3E}">
        <p14:creationId xmlns:p14="http://schemas.microsoft.com/office/powerpoint/2010/main" val="3933854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3 Marcador de fecha"/>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34783A16-19D4-4616-A0DA-D8A19C1E38C5}" type="datetimeFigureOut">
              <a:rPr lang="es-CO"/>
              <a:pPr>
                <a:defRPr/>
              </a:pPr>
              <a:t>7/08/2018</a:t>
            </a:fld>
            <a:endParaRPr lang="es-CO"/>
          </a:p>
        </p:txBody>
      </p:sp>
      <p:sp>
        <p:nvSpPr>
          <p:cNvPr id="8" name="4 Marcador de pie de página"/>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endParaRPr lang="es-CO"/>
          </a:p>
        </p:txBody>
      </p:sp>
      <p:sp>
        <p:nvSpPr>
          <p:cNvPr id="9" name="5 Marcador de número de diapositiva"/>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444EA098-9040-4955-8550-F7EE9461E8B5}" type="slidenum">
              <a:rPr lang="es-CO"/>
              <a:pPr>
                <a:defRPr/>
              </a:pPr>
              <a:t>‹Nº›</a:t>
            </a:fld>
            <a:endParaRPr lang="es-CO"/>
          </a:p>
        </p:txBody>
      </p:sp>
    </p:spTree>
    <p:extLst>
      <p:ext uri="{BB962C8B-B14F-4D97-AF65-F5344CB8AC3E}">
        <p14:creationId xmlns:p14="http://schemas.microsoft.com/office/powerpoint/2010/main" val="85367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image" Target="../media/image9.jpeg"/><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000">
              <a:srgbClr val="92D050"/>
            </a:gs>
            <a:gs pos="74000">
              <a:schemeClr val="bg2">
                <a:shade val="30000"/>
                <a:satMod val="20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035" name="15 Imagen"/>
          <p:cNvPicPr>
            <a:picLocks noChangeAspect="1"/>
          </p:cNvPicPr>
          <p:nvPr userDrawn="1"/>
        </p:nvPicPr>
        <p:blipFill rotWithShape="1">
          <a:blip r:embed="rId19" cstate="print">
            <a:extLst>
              <a:ext uri="{28A0092B-C50C-407E-A947-70E740481C1C}">
                <a14:useLocalDpi xmlns:a14="http://schemas.microsoft.com/office/drawing/2010/main" val="0"/>
              </a:ext>
            </a:extLst>
          </a:blip>
          <a:srcRect b="1420"/>
          <a:stretch/>
        </p:blipFill>
        <p:spPr bwMode="auto">
          <a:xfrm>
            <a:off x="6948264" y="1196752"/>
            <a:ext cx="2201862"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1 Imagen"/>
          <p:cNvPicPr>
            <a:picLocks noChangeAspect="1"/>
          </p:cNvPicPr>
          <p:nvPr userDrawn="1"/>
        </p:nvPicPr>
        <p:blipFill rotWithShape="1">
          <a:blip r:embed="rId20" cstate="print">
            <a:extLst>
              <a:ext uri="{28A0092B-C50C-407E-A947-70E740481C1C}">
                <a14:useLocalDpi xmlns:a14="http://schemas.microsoft.com/office/drawing/2010/main" val="0"/>
              </a:ext>
            </a:extLst>
          </a:blip>
          <a:srcRect b="2248"/>
          <a:stretch/>
        </p:blipFill>
        <p:spPr bwMode="auto">
          <a:xfrm>
            <a:off x="0" y="1196752"/>
            <a:ext cx="2016125" cy="566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9 Imagen" descr="ESCUDO.png"/>
          <p:cNvPicPr>
            <a:picLocks noChangeAspect="1"/>
          </p:cNvPicPr>
          <p:nvPr userDrawn="1"/>
        </p:nvPicPr>
        <p:blipFill>
          <a:blip r:embed="rId21">
            <a:lum bright="70000" contrast="-70000"/>
            <a:extLst>
              <a:ext uri="{28A0092B-C50C-407E-A947-70E740481C1C}">
                <a14:useLocalDpi xmlns:a14="http://schemas.microsoft.com/office/drawing/2010/main" val="0"/>
              </a:ext>
            </a:extLst>
          </a:blip>
          <a:srcRect/>
          <a:stretch>
            <a:fillRect/>
          </a:stretch>
        </p:blipFill>
        <p:spPr bwMode="auto">
          <a:xfrm>
            <a:off x="2016125" y="1340768"/>
            <a:ext cx="4860131" cy="54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3838844536"/>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81907F-AF63-4CBB-A305-FA565ED990FF}" type="datetimeFigureOut">
              <a:rPr lang="es-CO" smtClean="0"/>
              <a:t>7/08/2018</a:t>
            </a:fld>
            <a:endParaRPr lang="es-CO"/>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6DE21E-6D95-47EF-91B4-A25DBEBE9093}" type="slidenum">
              <a:rPr lang="es-CO" smtClean="0"/>
              <a:t>‹Nº›</a:t>
            </a:fld>
            <a:endParaRPr lang="es-CO"/>
          </a:p>
        </p:txBody>
      </p:sp>
    </p:spTree>
    <p:extLst>
      <p:ext uri="{BB962C8B-B14F-4D97-AF65-F5344CB8AC3E}">
        <p14:creationId xmlns:p14="http://schemas.microsoft.com/office/powerpoint/2010/main" val="111088840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87612C-9C86-49D9-8931-0312C323546F}" type="datetimeFigureOut">
              <a:rPr lang="es-CO" smtClean="0"/>
              <a:t>7/08/2018</a:t>
            </a:fld>
            <a:endParaRPr lang="es-CO"/>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11844C-E47B-4F63-9DCE-B4C02B4DAE71}" type="slidenum">
              <a:rPr lang="es-CO" smtClean="0"/>
              <a:t>‹Nº›</a:t>
            </a:fld>
            <a:endParaRPr lang="es-CO"/>
          </a:p>
        </p:txBody>
      </p:sp>
    </p:spTree>
    <p:extLst>
      <p:ext uri="{BB962C8B-B14F-4D97-AF65-F5344CB8AC3E}">
        <p14:creationId xmlns:p14="http://schemas.microsoft.com/office/powerpoint/2010/main" val="297582834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3000">
              <a:srgbClr val="92D050"/>
            </a:gs>
            <a:gs pos="74000">
              <a:schemeClr val="bg2">
                <a:shade val="30000"/>
                <a:satMod val="20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0EA14D-6CE1-4269-AB4B-1690010A5CC7}" type="datetimeFigureOut">
              <a:rPr lang="es-CO" smtClean="0"/>
              <a:t>7/08/2018</a:t>
            </a:fld>
            <a:endParaRPr lang="es-CO"/>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25B4C-82B0-4CD6-B12F-919AC6C12D49}" type="slidenum">
              <a:rPr lang="es-CO" smtClean="0"/>
              <a:t>‹Nº›</a:t>
            </a:fld>
            <a:endParaRPr lang="es-CO"/>
          </a:p>
        </p:txBody>
      </p:sp>
    </p:spTree>
    <p:extLst>
      <p:ext uri="{BB962C8B-B14F-4D97-AF65-F5344CB8AC3E}">
        <p14:creationId xmlns:p14="http://schemas.microsoft.com/office/powerpoint/2010/main" val="1111719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6 Imagen" descr="slide3.jpg"/>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0" y="304800"/>
            <a:ext cx="9110663"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1 Marcador de título"/>
          <p:cNvSpPr>
            <a:spLocks noGrp="1"/>
          </p:cNvSpPr>
          <p:nvPr>
            <p:ph type="title"/>
          </p:nvPr>
        </p:nvSpPr>
        <p:spPr bwMode="auto">
          <a:xfrm>
            <a:off x="457200" y="274638"/>
            <a:ext cx="69342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t>Haga clic para modificar el estilo de título del patrón</a:t>
            </a:r>
          </a:p>
        </p:txBody>
      </p:sp>
      <p:sp>
        <p:nvSpPr>
          <p:cNvPr id="1028" name="2 Marcador de texto"/>
          <p:cNvSpPr>
            <a:spLocks noGrp="1"/>
          </p:cNvSpPr>
          <p:nvPr>
            <p:ph type="body" idx="1"/>
          </p:nvPr>
        </p:nvSpPr>
        <p:spPr bwMode="auto">
          <a:xfrm>
            <a:off x="457200" y="1600200"/>
            <a:ext cx="8229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número de diapositiva"/>
          <p:cNvSpPr>
            <a:spLocks noGrp="1"/>
          </p:cNvSpPr>
          <p:nvPr>
            <p:ph type="sldNum" sz="quarter" idx="4"/>
          </p:nvPr>
        </p:nvSpPr>
        <p:spPr>
          <a:xfrm>
            <a:off x="6553200" y="6492875"/>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FF2F40E7-F1E1-460D-8101-488EF2C9AA58}" type="slidenum">
              <a:rPr lang="es-ES">
                <a:solidFill>
                  <a:prstClr val="black">
                    <a:tint val="75000"/>
                  </a:prstClr>
                </a:solidFill>
              </a:rPr>
              <a:pPr>
                <a:defRPr/>
              </a:pPr>
              <a:t>‹Nº›</a:t>
            </a:fld>
            <a:endParaRPr lang="es-ES">
              <a:solidFill>
                <a:prstClr val="black">
                  <a:tint val="75000"/>
                </a:prstClr>
              </a:solidFill>
            </a:endParaRPr>
          </a:p>
        </p:txBody>
      </p:sp>
    </p:spTree>
    <p:extLst>
      <p:ext uri="{BB962C8B-B14F-4D97-AF65-F5344CB8AC3E}">
        <p14:creationId xmlns:p14="http://schemas.microsoft.com/office/powerpoint/2010/main" val="92941425"/>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txStyles>
    <p:titleStyle>
      <a:lvl1pPr algn="l" rtl="0" eaLnBrk="0" fontAlgn="base" hangingPunct="0">
        <a:spcBef>
          <a:spcPct val="0"/>
        </a:spcBef>
        <a:spcAft>
          <a:spcPct val="0"/>
        </a:spcAft>
        <a:defRPr sz="2400" kern="1200">
          <a:solidFill>
            <a:schemeClr val="tx1"/>
          </a:solidFill>
          <a:latin typeface="Gill Sans MT" pitchFamily="34" charset="0"/>
          <a:ea typeface="+mj-ea"/>
          <a:cs typeface="+mj-cs"/>
        </a:defRPr>
      </a:lvl1pPr>
      <a:lvl2pPr algn="l" rtl="0" eaLnBrk="0" fontAlgn="base" hangingPunct="0">
        <a:spcBef>
          <a:spcPct val="0"/>
        </a:spcBef>
        <a:spcAft>
          <a:spcPct val="0"/>
        </a:spcAft>
        <a:defRPr sz="2400">
          <a:solidFill>
            <a:schemeClr val="tx1"/>
          </a:solidFill>
          <a:latin typeface="Gill Sans MT" pitchFamily="34" charset="0"/>
        </a:defRPr>
      </a:lvl2pPr>
      <a:lvl3pPr algn="l" rtl="0" eaLnBrk="0" fontAlgn="base" hangingPunct="0">
        <a:spcBef>
          <a:spcPct val="0"/>
        </a:spcBef>
        <a:spcAft>
          <a:spcPct val="0"/>
        </a:spcAft>
        <a:defRPr sz="2400">
          <a:solidFill>
            <a:schemeClr val="tx1"/>
          </a:solidFill>
          <a:latin typeface="Gill Sans MT" pitchFamily="34" charset="0"/>
        </a:defRPr>
      </a:lvl3pPr>
      <a:lvl4pPr algn="l" rtl="0" eaLnBrk="0" fontAlgn="base" hangingPunct="0">
        <a:spcBef>
          <a:spcPct val="0"/>
        </a:spcBef>
        <a:spcAft>
          <a:spcPct val="0"/>
        </a:spcAft>
        <a:defRPr sz="2400">
          <a:solidFill>
            <a:schemeClr val="tx1"/>
          </a:solidFill>
          <a:latin typeface="Gill Sans MT" pitchFamily="34" charset="0"/>
        </a:defRPr>
      </a:lvl4pPr>
      <a:lvl5pPr algn="l" rtl="0" eaLnBrk="0" fontAlgn="base" hangingPunct="0">
        <a:spcBef>
          <a:spcPct val="0"/>
        </a:spcBef>
        <a:spcAft>
          <a:spcPct val="0"/>
        </a:spcAft>
        <a:defRPr sz="2400">
          <a:solidFill>
            <a:schemeClr val="tx1"/>
          </a:solidFill>
          <a:latin typeface="Gill Sans MT"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006600"/>
        </a:buClr>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0.png"/><Relationship Id="rId1" Type="http://schemas.openxmlformats.org/officeDocument/2006/relationships/slideLayout" Target="../slideLayouts/slideLayout52.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5.png"/><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png"/><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0.png"/><Relationship Id="rId1" Type="http://schemas.openxmlformats.org/officeDocument/2006/relationships/slideLayout" Target="../slideLayouts/slideLayout52.xml"/><Relationship Id="rId5" Type="http://schemas.openxmlformats.org/officeDocument/2006/relationships/image" Target="../media/image21.jpe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5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png"/><Relationship Id="rId1" Type="http://schemas.openxmlformats.org/officeDocument/2006/relationships/slideLayout" Target="../slideLayouts/slideLayout5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0.png"/><Relationship Id="rId1" Type="http://schemas.openxmlformats.org/officeDocument/2006/relationships/slideLayout" Target="../slideLayouts/slideLayout5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0.png"/><Relationship Id="rId1" Type="http://schemas.openxmlformats.org/officeDocument/2006/relationships/slideLayout" Target="../slideLayouts/slideLayout5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2.xml"/><Relationship Id="rId5" Type="http://schemas.openxmlformats.org/officeDocument/2006/relationships/image" Target="../media/image47.emf"/><Relationship Id="rId4" Type="http://schemas.openxmlformats.org/officeDocument/2006/relationships/image" Target="../media/image4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2.xml"/><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4 Título"/>
          <p:cNvSpPr txBox="1">
            <a:spLocks/>
          </p:cNvSpPr>
          <p:nvPr/>
        </p:nvSpPr>
        <p:spPr bwMode="auto">
          <a:xfrm>
            <a:off x="95306" y="3954510"/>
            <a:ext cx="9073007" cy="1015663"/>
          </a:xfrm>
          <a:prstGeom prst="rect">
            <a:avLst/>
          </a:prstGeom>
          <a:noFill/>
          <a:ln w="9525">
            <a:noFill/>
            <a:miter lim="800000"/>
            <a:headEnd/>
            <a:tailEnd/>
          </a:ln>
          <a:extLst/>
        </p:spPr>
        <p:txBody>
          <a:bodyPr wrap="square" anchor="ctr">
            <a:spAutoFit/>
            <a:scene3d>
              <a:camera prst="orthographicFront"/>
              <a:lightRig rig="soft" dir="t">
                <a:rot lat="0" lon="0" rev="10800000"/>
              </a:lightRig>
            </a:scene3d>
            <a:sp3d>
              <a:bevelT w="27940" h="12700"/>
              <a:contourClr>
                <a:srgbClr val="DDDDDD"/>
              </a:contourClr>
            </a:sp3d>
          </a:bodyPr>
          <a:lstStyle/>
          <a:p>
            <a:pPr algn="ctr" fontAlgn="auto">
              <a:spcBef>
                <a:spcPts val="0"/>
              </a:spcBef>
              <a:spcAft>
                <a:spcPts val="0"/>
              </a:spcAft>
              <a:defRPr/>
            </a:pPr>
            <a:r>
              <a:rPr lang="es-ES" sz="2000" b="1" dirty="0">
                <a:ln w="11430"/>
                <a:solidFill>
                  <a:prstClr val="black"/>
                </a:solidFill>
                <a:latin typeface="Gill Sans MT"/>
                <a:cs typeface="Gill Sans MT"/>
              </a:rPr>
              <a:t>POLICÍA NACIONAL</a:t>
            </a:r>
          </a:p>
          <a:p>
            <a:pPr algn="ctr" fontAlgn="auto">
              <a:spcBef>
                <a:spcPts val="0"/>
              </a:spcBef>
              <a:spcAft>
                <a:spcPts val="0"/>
              </a:spcAft>
              <a:defRPr/>
            </a:pPr>
            <a:r>
              <a:rPr lang="es-ES" sz="2000" b="1" dirty="0">
                <a:ln w="11430"/>
                <a:solidFill>
                  <a:prstClr val="black"/>
                </a:solidFill>
                <a:latin typeface="Gill Sans MT"/>
                <a:cs typeface="Gill Sans MT"/>
              </a:rPr>
              <a:t>DIRECCION DE TRANSITO Y TRANSPORTE</a:t>
            </a:r>
          </a:p>
          <a:p>
            <a:pPr algn="ctr" fontAlgn="auto">
              <a:spcBef>
                <a:spcPts val="0"/>
              </a:spcBef>
              <a:spcAft>
                <a:spcPts val="0"/>
              </a:spcAft>
              <a:defRPr/>
            </a:pPr>
            <a:r>
              <a:rPr lang="es-ES" sz="2000" b="1" dirty="0">
                <a:ln w="11430"/>
                <a:solidFill>
                  <a:prstClr val="black"/>
                </a:solidFill>
                <a:latin typeface="Gill Sans MT"/>
                <a:cs typeface="Gill Sans MT"/>
              </a:rPr>
              <a:t>UNIDAD BASICA DE INVESTIGACION CRIMINAL CUNDINAMARCA</a:t>
            </a:r>
          </a:p>
        </p:txBody>
      </p:sp>
      <p:pic>
        <p:nvPicPr>
          <p:cNvPr id="5" name="Imagen 1" descr="Vector encabezado.png"/>
          <p:cNvPicPr>
            <a:picLocks noChangeAspect="1"/>
          </p:cNvPicPr>
          <p:nvPr/>
        </p:nvPicPr>
        <p:blipFill>
          <a:blip r:embed="rId2">
            <a:extLst>
              <a:ext uri="{28A0092B-C50C-407E-A947-70E740481C1C}">
                <a14:useLocalDpi xmlns:a14="http://schemas.microsoft.com/office/drawing/2010/main" val="0"/>
              </a:ext>
            </a:extLst>
          </a:blip>
          <a:srcRect t="9039"/>
          <a:stretch>
            <a:fillRect/>
          </a:stretch>
        </p:blipFill>
        <p:spPr bwMode="auto">
          <a:xfrm>
            <a:off x="-3175" y="-27384"/>
            <a:ext cx="9145588"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1" y="321632"/>
            <a:ext cx="1476385" cy="137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9 Imagen" descr="Descripción: C:\Users\GG.GRANADOS\Desktop\presidencia-escudo-nuevopais.png"/>
          <p:cNvPicPr/>
          <p:nvPr/>
        </p:nvPicPr>
        <p:blipFill>
          <a:blip r:embed="rId4">
            <a:extLst>
              <a:ext uri="{28A0092B-C50C-407E-A947-70E740481C1C}">
                <a14:useLocalDpi xmlns:a14="http://schemas.microsoft.com/office/drawing/2010/main" val="0"/>
              </a:ext>
            </a:extLst>
          </a:blip>
          <a:srcRect l="65575"/>
          <a:stretch>
            <a:fillRect/>
          </a:stretch>
        </p:blipFill>
        <p:spPr bwMode="auto">
          <a:xfrm>
            <a:off x="7019880" y="5683250"/>
            <a:ext cx="1872600" cy="626069"/>
          </a:xfrm>
          <a:prstGeom prst="rect">
            <a:avLst/>
          </a:prstGeom>
          <a:noFill/>
          <a:ln>
            <a:noFill/>
          </a:ln>
        </p:spPr>
      </p:pic>
      <p:pic>
        <p:nvPicPr>
          <p:cNvPr id="11" name="Picture 2"/>
          <p:cNvPicPr preferRelativeResize="0">
            <a:picLocks noChangeArrowheads="1"/>
          </p:cNvPicPr>
          <p:nvPr/>
        </p:nvPicPr>
        <p:blipFill>
          <a:blip r:embed="rId5">
            <a:clrChange>
              <a:clrFrom>
                <a:srgbClr val="EEF3FA"/>
              </a:clrFrom>
              <a:clrTo>
                <a:srgbClr val="EEF3FA">
                  <a:alpha val="0"/>
                </a:srgbClr>
              </a:clrTo>
            </a:clrChange>
            <a:extLst>
              <a:ext uri="{28A0092B-C50C-407E-A947-70E740481C1C}">
                <a14:useLocalDpi xmlns:a14="http://schemas.microsoft.com/office/drawing/2010/main" val="0"/>
              </a:ext>
            </a:extLst>
          </a:blip>
          <a:srcRect t="43414" b="48537"/>
          <a:stretch>
            <a:fillRect/>
          </a:stretch>
        </p:blipFill>
        <p:spPr bwMode="auto">
          <a:xfrm>
            <a:off x="-1588" y="6513513"/>
            <a:ext cx="9144001"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1556792"/>
            <a:ext cx="2333141" cy="220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n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72572" y="285351"/>
            <a:ext cx="1415456" cy="1415456"/>
          </a:xfrm>
          <a:prstGeom prst="rect">
            <a:avLst/>
          </a:prstGeom>
        </p:spPr>
      </p:pic>
    </p:spTree>
    <p:extLst>
      <p:ext uri="{BB962C8B-B14F-4D97-AF65-F5344CB8AC3E}">
        <p14:creationId xmlns:p14="http://schemas.microsoft.com/office/powerpoint/2010/main" val="281602238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9 CuadroTexto"/>
          <p:cNvSpPr txBox="1"/>
          <p:nvPr/>
        </p:nvSpPr>
        <p:spPr>
          <a:xfrm>
            <a:off x="768070" y="169115"/>
            <a:ext cx="7561263" cy="861774"/>
          </a:xfrm>
          <a:prstGeom prst="rect">
            <a:avLst/>
          </a:prstGeom>
          <a:noFill/>
        </p:spPr>
        <p:txBody>
          <a:bodyPr>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sp>
        <p:nvSpPr>
          <p:cNvPr id="14" name="Rectángulo 13"/>
          <p:cNvSpPr/>
          <p:nvPr/>
        </p:nvSpPr>
        <p:spPr>
          <a:xfrm>
            <a:off x="340240" y="4499776"/>
            <a:ext cx="7992888" cy="923330"/>
          </a:xfrm>
          <a:prstGeom prst="rect">
            <a:avLst/>
          </a:prstGeom>
        </p:spPr>
        <p:txBody>
          <a:bodyPr wrap="square">
            <a:spAutoFit/>
          </a:bodyPr>
          <a:lstStyle/>
          <a:p>
            <a:pPr algn="just"/>
            <a:endParaRPr lang="es-ES_tradnl" b="1" dirty="0">
              <a:solidFill>
                <a:srgbClr val="000000"/>
              </a:solidFill>
              <a:latin typeface="Tahoma" panose="020B0604030504040204" pitchFamily="34" charset="0"/>
              <a:ea typeface="Times New Roman" panose="02020603050405020304" pitchFamily="18" charset="0"/>
            </a:endParaRPr>
          </a:p>
          <a:p>
            <a:pPr algn="just"/>
            <a:endParaRPr lang="es-ES_tradnl" b="1" dirty="0">
              <a:solidFill>
                <a:srgbClr val="000000"/>
              </a:solidFill>
              <a:latin typeface="Tahoma" panose="020B0604030504040204" pitchFamily="34" charset="0"/>
              <a:ea typeface="Times New Roman" panose="02020603050405020304" pitchFamily="18" charset="0"/>
            </a:endParaRPr>
          </a:p>
          <a:p>
            <a:pPr algn="just"/>
            <a:endParaRPr lang="es-ES_tradnl" b="1" dirty="0">
              <a:solidFill>
                <a:srgbClr val="000000"/>
              </a:solidFill>
              <a:latin typeface="Tahoma" panose="020B0604030504040204" pitchFamily="34" charset="0"/>
              <a:ea typeface="Times New Roman" panose="02020603050405020304" pitchFamily="18" charset="0"/>
            </a:endParaRPr>
          </a:p>
        </p:txBody>
      </p:sp>
      <p:pic>
        <p:nvPicPr>
          <p:cNvPr id="3074" name="Imagen 1"/>
          <p:cNvPicPr>
            <a:picLocks noChangeAspect="1" noChangeArrowheads="1"/>
          </p:cNvPicPr>
          <p:nvPr/>
        </p:nvPicPr>
        <p:blipFill>
          <a:blip r:embed="rId3">
            <a:extLst>
              <a:ext uri="{28A0092B-C50C-407E-A947-70E740481C1C}">
                <a14:useLocalDpi xmlns:a14="http://schemas.microsoft.com/office/drawing/2010/main" val="0"/>
              </a:ext>
            </a:extLst>
          </a:blip>
          <a:srcRect l="8617" t="6071" r="9018" b="11429"/>
          <a:stretch>
            <a:fillRect/>
          </a:stretch>
        </p:blipFill>
        <p:spPr bwMode="auto">
          <a:xfrm>
            <a:off x="592261" y="1340768"/>
            <a:ext cx="6788051" cy="3492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p:cNvSpPr/>
          <p:nvPr/>
        </p:nvSpPr>
        <p:spPr>
          <a:xfrm>
            <a:off x="592261" y="4737646"/>
            <a:ext cx="6788051" cy="1477328"/>
          </a:xfrm>
          <a:prstGeom prst="rect">
            <a:avLst/>
          </a:prstGeom>
        </p:spPr>
        <p:txBody>
          <a:bodyPr wrap="square">
            <a:spAutoFit/>
          </a:bodyPr>
          <a:lstStyle/>
          <a:p>
            <a:pPr algn="ctr"/>
            <a:endPar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r>
              <a:rPr lang="es-CO" sz="1200" b="1"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CÁMARA </a:t>
            </a: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DE VIDEO </a:t>
            </a:r>
            <a:r>
              <a:rPr lang="es-CO" sz="1200" b="1"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C.3</a:t>
            </a:r>
          </a:p>
          <a:p>
            <a:pPr algn="ct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IMAGEN N°36: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Se realiza identificación de </a:t>
            </a:r>
            <a:r>
              <a:rPr lang="es-CO" sz="1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características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de diseño y accesorios “Comparación”, observa el vehículo </a:t>
            </a:r>
            <a:r>
              <a:rPr lang="es-CO" sz="1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tractocamion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de placas </a:t>
            </a: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XVB-371,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pasando sentido vial Zipaquirá- en referencia Autódromo de Tocancipa hacia Autopista Norte, por el frente de la entrada de la Zona Franca de Tocancipa (cámara PTZ EXTERNA), con fecha 07-03-2018 Tue y horario 19:34:52</a:t>
            </a:r>
            <a:r>
              <a:rPr lang="es-CO" sz="1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a:t>
            </a:r>
            <a:r>
              <a:rPr lang="es-CO" dirty="0">
                <a:solidFill>
                  <a:srgbClr val="000000"/>
                </a:solidFill>
                <a:latin typeface="Tahoma" panose="020B0604030504040204" pitchFamily="34" charset="0"/>
                <a:ea typeface="Times New Roman" panose="02020603050405020304" pitchFamily="18" charset="0"/>
                <a:cs typeface="Times New Roman" panose="02020603050405020304" pitchFamily="18" charset="0"/>
              </a:rPr>
              <a:t> </a:t>
            </a:r>
            <a:endParaRPr lang="es-AR" sz="2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 name="Rectángulo 2"/>
          <p:cNvSpPr/>
          <p:nvPr/>
        </p:nvSpPr>
        <p:spPr>
          <a:xfrm>
            <a:off x="592261" y="1772816"/>
            <a:ext cx="883395"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2703673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9 CuadroTexto"/>
          <p:cNvSpPr txBox="1"/>
          <p:nvPr/>
        </p:nvSpPr>
        <p:spPr>
          <a:xfrm>
            <a:off x="768070" y="169115"/>
            <a:ext cx="7561263" cy="861774"/>
          </a:xfrm>
          <a:prstGeom prst="rect">
            <a:avLst/>
          </a:prstGeom>
          <a:noFill/>
        </p:spPr>
        <p:txBody>
          <a:bodyPr>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pic>
        <p:nvPicPr>
          <p:cNvPr id="4099" name="Imagen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672" y="1447166"/>
            <a:ext cx="6728640" cy="355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ángulo 2"/>
          <p:cNvSpPr/>
          <p:nvPr/>
        </p:nvSpPr>
        <p:spPr>
          <a:xfrm>
            <a:off x="651673" y="5035775"/>
            <a:ext cx="6728639" cy="1200329"/>
          </a:xfrm>
          <a:prstGeom prst="rect">
            <a:avLst/>
          </a:prstGeom>
        </p:spPr>
        <p:txBody>
          <a:bodyPr wrap="square">
            <a:spAutoFit/>
          </a:bodyPr>
          <a:lstStyle/>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CÁMARA DE VIDEO C.4</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IMAGEN N°55: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Se observa el  vehículo </a:t>
            </a:r>
            <a:r>
              <a:rPr lang="es-CO" sz="1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tractocamion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de placas </a:t>
            </a: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XVB-371,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el cual se identifica por características de diseño y accesorios, </a:t>
            </a: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pasando sentido vial Zona Franca de Tocancipá hacia la Autopista Norte, por el frente de la entrada Gran Sabana parque industrial (cámara No. 9), con fecha 2018-07-03 y horario 19:42:30.</a:t>
            </a:r>
            <a:endParaRPr lang="es-AR" sz="1200" dirty="0">
              <a:latin typeface="Arial" panose="020B0604020202020204" pitchFamily="34" charset="0"/>
              <a:cs typeface="Arial" panose="020B0604020202020204" pitchFamily="34" charset="0"/>
            </a:endParaRPr>
          </a:p>
        </p:txBody>
      </p:sp>
      <p:sp>
        <p:nvSpPr>
          <p:cNvPr id="8" name="Cuadro de texto 2"/>
          <p:cNvSpPr txBox="1">
            <a:spLocks noChangeArrowheads="1"/>
          </p:cNvSpPr>
          <p:nvPr/>
        </p:nvSpPr>
        <p:spPr bwMode="auto">
          <a:xfrm>
            <a:off x="3707904" y="4725144"/>
            <a:ext cx="38884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ts val="800"/>
              </a:spcAft>
            </a:pPr>
            <a:r>
              <a:rPr lang="es-MX" altLang="es-MX" sz="1000" dirty="0" smtClean="0">
                <a:solidFill>
                  <a:schemeClr val="bg1"/>
                </a:solidFill>
                <a:latin typeface="Calibri" panose="020F0502020204030204" pitchFamily="34" charset="0"/>
              </a:rPr>
              <a:t>Coordenada </a:t>
            </a:r>
            <a:r>
              <a:rPr lang="es-MX" altLang="es-MX" sz="1000" dirty="0">
                <a:solidFill>
                  <a:srgbClr val="FFFFFF"/>
                </a:solidFill>
                <a:latin typeface="Calibri" panose="020F0502020204030204" pitchFamily="34" charset="0"/>
              </a:rPr>
              <a:t>4.9590,-</a:t>
            </a:r>
            <a:r>
              <a:rPr lang="es-MX" altLang="es-MX" sz="1000" dirty="0" smtClean="0">
                <a:solidFill>
                  <a:srgbClr val="FFFFFF"/>
                </a:solidFill>
                <a:latin typeface="Calibri" panose="020F0502020204030204" pitchFamily="34" charset="0"/>
              </a:rPr>
              <a:t>73.9468</a:t>
            </a:r>
            <a:r>
              <a:rPr lang="es-MX" altLang="es-MX" sz="1400" dirty="0" smtClean="0">
                <a:latin typeface="Arial" panose="020B0604020202020204" pitchFamily="34" charset="0"/>
              </a:rPr>
              <a:t> </a:t>
            </a:r>
            <a:r>
              <a:rPr kumimoji="0" lang="es-MX" altLang="es-MX" sz="1000" b="0" i="0" u="none" strike="noStrike" cap="none" normalizeH="0" dirty="0" smtClean="0">
                <a:ln>
                  <a:noFill/>
                </a:ln>
                <a:solidFill>
                  <a:schemeClr val="bg1"/>
                </a:solidFill>
                <a:effectLst/>
                <a:latin typeface="Calibri" panose="020F0502020204030204" pitchFamily="34" charset="0"/>
              </a:rPr>
              <a:t>aportada por</a:t>
            </a:r>
            <a:r>
              <a:rPr kumimoji="0" lang="es-MX" altLang="es-MX" sz="1000" b="0" i="0" u="none" strike="noStrike" cap="none" normalizeH="0" baseline="0" dirty="0" smtClean="0">
                <a:ln>
                  <a:noFill/>
                </a:ln>
                <a:solidFill>
                  <a:schemeClr val="bg1"/>
                </a:solidFill>
                <a:effectLst/>
                <a:latin typeface="Calibri" panose="020F0502020204030204" pitchFamily="34" charset="0"/>
              </a:rPr>
              <a:t> </a:t>
            </a:r>
            <a:r>
              <a:rPr lang="es-ES" sz="1000" dirty="0">
                <a:solidFill>
                  <a:schemeClr val="bg1"/>
                </a:solidFill>
                <a:latin typeface="Arial" panose="020B0604020202020204" pitchFamily="34" charset="0"/>
                <a:cs typeface="Arial" panose="020B0604020202020204" pitchFamily="34" charset="0"/>
              </a:rPr>
              <a:t>SKYWATCH.COM.CO</a:t>
            </a:r>
            <a:endParaRPr kumimoji="0" lang="es-MX" altLang="es-MX" sz="1000" b="0" i="0" u="none" strike="noStrike" cap="none" normalizeH="0" baseline="0" dirty="0" smtClean="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7600344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9 CuadroTexto"/>
          <p:cNvSpPr txBox="1"/>
          <p:nvPr/>
        </p:nvSpPr>
        <p:spPr>
          <a:xfrm>
            <a:off x="768070" y="169115"/>
            <a:ext cx="7561263" cy="861774"/>
          </a:xfrm>
          <a:prstGeom prst="rect">
            <a:avLst/>
          </a:prstGeom>
          <a:noFill/>
        </p:spPr>
        <p:txBody>
          <a:bodyPr>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pic>
        <p:nvPicPr>
          <p:cNvPr id="8194" name="Imagen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3" y="1412776"/>
            <a:ext cx="6768752"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p:cNvSpPr/>
          <p:nvPr/>
        </p:nvSpPr>
        <p:spPr>
          <a:xfrm>
            <a:off x="592261" y="4869160"/>
            <a:ext cx="6716043" cy="1200329"/>
          </a:xfrm>
          <a:prstGeom prst="rect">
            <a:avLst/>
          </a:prstGeom>
        </p:spPr>
        <p:txBody>
          <a:bodyPr wrap="square">
            <a:spAutoFit/>
          </a:bodyPr>
          <a:lstStyle/>
          <a:p>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CÁMARA DE VIDEO C.4</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IMAGEN N°56: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Se observa el  vehículo </a:t>
            </a:r>
            <a:r>
              <a:rPr lang="es-CO" sz="1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tractocamion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de placas </a:t>
            </a: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XVB-371,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el cual se identifica por características de diseño y accesorios, </a:t>
            </a: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pasando sentido vial Autopista Norte hacia la Zona Franca de Tocancipá, por el frente de la entrada Gran Sabana parque industrial (cámara No. 9), con fecha 2018-07-03 y horario 19:47:52.</a:t>
            </a:r>
            <a:endParaRPr lang="es-AR" sz="1200" dirty="0">
              <a:latin typeface="Arial" panose="020B0604020202020204" pitchFamily="34" charset="0"/>
              <a:cs typeface="Arial" panose="020B0604020202020204" pitchFamily="34" charset="0"/>
            </a:endParaRPr>
          </a:p>
        </p:txBody>
      </p:sp>
      <p:sp>
        <p:nvSpPr>
          <p:cNvPr id="8" name="Cuadro de texto 2"/>
          <p:cNvSpPr txBox="1">
            <a:spLocks noChangeArrowheads="1"/>
          </p:cNvSpPr>
          <p:nvPr/>
        </p:nvSpPr>
        <p:spPr bwMode="auto">
          <a:xfrm>
            <a:off x="3707904" y="4509120"/>
            <a:ext cx="38884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ts val="800"/>
              </a:spcAft>
            </a:pPr>
            <a:r>
              <a:rPr lang="es-MX" altLang="es-MX" sz="1000" dirty="0" smtClean="0">
                <a:solidFill>
                  <a:schemeClr val="bg1"/>
                </a:solidFill>
                <a:latin typeface="Calibri" panose="020F0502020204030204" pitchFamily="34" charset="0"/>
              </a:rPr>
              <a:t>Coordenada </a:t>
            </a:r>
            <a:r>
              <a:rPr lang="es-CO" sz="1000" dirty="0" smtClean="0">
                <a:solidFill>
                  <a:schemeClr val="bg1"/>
                </a:solidFill>
              </a:rPr>
              <a:t>4.9600</a:t>
            </a:r>
            <a:r>
              <a:rPr lang="es-CO" sz="1000" dirty="0">
                <a:solidFill>
                  <a:schemeClr val="bg1"/>
                </a:solidFill>
              </a:rPr>
              <a:t>,-</a:t>
            </a:r>
            <a:r>
              <a:rPr lang="es-CO" sz="1000" dirty="0" smtClean="0">
                <a:solidFill>
                  <a:schemeClr val="bg1"/>
                </a:solidFill>
              </a:rPr>
              <a:t>73.9477 </a:t>
            </a:r>
            <a:r>
              <a:rPr kumimoji="0" lang="es-MX" altLang="es-MX" sz="1000" b="0" i="0" u="none" strike="noStrike" cap="none" normalizeH="0" dirty="0" smtClean="0">
                <a:ln>
                  <a:noFill/>
                </a:ln>
                <a:solidFill>
                  <a:schemeClr val="bg1"/>
                </a:solidFill>
                <a:effectLst/>
                <a:latin typeface="Calibri" panose="020F0502020204030204" pitchFamily="34" charset="0"/>
              </a:rPr>
              <a:t>aportada por</a:t>
            </a:r>
            <a:r>
              <a:rPr kumimoji="0" lang="es-MX" altLang="es-MX" sz="1000" b="0" i="0" u="none" strike="noStrike" cap="none" normalizeH="0" baseline="0" dirty="0" smtClean="0">
                <a:ln>
                  <a:noFill/>
                </a:ln>
                <a:solidFill>
                  <a:schemeClr val="bg1"/>
                </a:solidFill>
                <a:effectLst/>
                <a:latin typeface="Calibri" panose="020F0502020204030204" pitchFamily="34" charset="0"/>
              </a:rPr>
              <a:t> </a:t>
            </a:r>
            <a:r>
              <a:rPr lang="es-ES" sz="1000" dirty="0">
                <a:solidFill>
                  <a:schemeClr val="bg1"/>
                </a:solidFill>
                <a:latin typeface="Arial" panose="020B0604020202020204" pitchFamily="34" charset="0"/>
                <a:cs typeface="Arial" panose="020B0604020202020204" pitchFamily="34" charset="0"/>
              </a:rPr>
              <a:t>SKYWATCH.COM.CO</a:t>
            </a:r>
            <a:endParaRPr kumimoji="0" lang="es-MX" altLang="es-MX" sz="1000" b="0" i="0" u="none" strike="noStrike" cap="none" normalizeH="0" baseline="0" dirty="0" smtClean="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5287695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9 CuadroTexto"/>
          <p:cNvSpPr txBox="1"/>
          <p:nvPr/>
        </p:nvSpPr>
        <p:spPr>
          <a:xfrm>
            <a:off x="768070" y="169115"/>
            <a:ext cx="7561263" cy="861774"/>
          </a:xfrm>
          <a:prstGeom prst="rect">
            <a:avLst/>
          </a:prstGeom>
          <a:noFill/>
        </p:spPr>
        <p:txBody>
          <a:bodyPr>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pic>
        <p:nvPicPr>
          <p:cNvPr id="5122" name="Imagen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1340768"/>
            <a:ext cx="6781457" cy="321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p:cNvSpPr/>
          <p:nvPr/>
        </p:nvSpPr>
        <p:spPr>
          <a:xfrm>
            <a:off x="513155" y="4628334"/>
            <a:ext cx="6978265" cy="1384995"/>
          </a:xfrm>
          <a:prstGeom prst="rect">
            <a:avLst/>
          </a:prstGeom>
        </p:spPr>
        <p:txBody>
          <a:bodyPr wrap="square">
            <a:spAutoFit/>
          </a:bodyPr>
          <a:lstStyle/>
          <a:p>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CÁMARA DE VIDEO C.3</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IMAGEN N°39: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Se realiza identificación de características de diseño y accesorios “Comparación”, observa el vehículo </a:t>
            </a:r>
            <a:r>
              <a:rPr lang="es-CO" sz="1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tractocamion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de placas </a:t>
            </a: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XVB-371,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pasando por la esquina de la vía que viene de Zipaquirá hacia Briceño jurisdicción del municipio de Tocancipa- Cundinamarca, diagonal a la Cervecería de Bogotá Beer Company que está dentro de Zona Franca de Tocancipa (cámara PTZ EXTERNA), con fecha 07-03-2018 Tue y horario 19:47:16.</a:t>
            </a:r>
            <a:endParaRPr lang="es-AR"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2216017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9 CuadroTexto"/>
          <p:cNvSpPr txBox="1"/>
          <p:nvPr/>
        </p:nvSpPr>
        <p:spPr>
          <a:xfrm>
            <a:off x="768070" y="169115"/>
            <a:ext cx="7561263" cy="861774"/>
          </a:xfrm>
          <a:prstGeom prst="rect">
            <a:avLst/>
          </a:prstGeom>
          <a:noFill/>
        </p:spPr>
        <p:txBody>
          <a:bodyPr>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sp>
        <p:nvSpPr>
          <p:cNvPr id="13" name="Arco 12"/>
          <p:cNvSpPr/>
          <p:nvPr/>
        </p:nvSpPr>
        <p:spPr>
          <a:xfrm>
            <a:off x="-586287" y="169114"/>
            <a:ext cx="45719" cy="4571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pic>
        <p:nvPicPr>
          <p:cNvPr id="6146" name="Imagen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1439317"/>
            <a:ext cx="6696744" cy="3037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p:cNvSpPr/>
          <p:nvPr/>
        </p:nvSpPr>
        <p:spPr>
          <a:xfrm>
            <a:off x="683568" y="4705867"/>
            <a:ext cx="6696744" cy="1200329"/>
          </a:xfrm>
          <a:prstGeom prst="rect">
            <a:avLst/>
          </a:prstGeom>
        </p:spPr>
        <p:txBody>
          <a:bodyPr wrap="square">
            <a:spAutoFit/>
          </a:bodyPr>
          <a:lstStyle/>
          <a:p>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CÁMARA DE VIDEO C.3</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hangingPunct="0">
              <a:spcAft>
                <a:spcPts val="0"/>
              </a:spcAft>
            </a:pP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IMAGEN N°43: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Se observa el vehículo tractocamión de placas </a:t>
            </a: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XVB-371,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esta parqueado dentro de</a:t>
            </a: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zona en afirmado de frente hacia la zona boscosa, al costado derecho del vehículo camión de color blanco, carrocería furgón, servicio público, igualmente se observa una persona entre vehículos (cámara PTZ EXTERNA), con fecha 07-03-2018 Tue y horario 19:51:44.</a:t>
            </a:r>
            <a:endParaRPr lang="es-AR"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8" name="Cuadro de texto 2"/>
          <p:cNvSpPr txBox="1">
            <a:spLocks noChangeArrowheads="1"/>
          </p:cNvSpPr>
          <p:nvPr/>
        </p:nvSpPr>
        <p:spPr bwMode="auto">
          <a:xfrm>
            <a:off x="3707904" y="4221088"/>
            <a:ext cx="38884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ts val="800"/>
              </a:spcAft>
            </a:pPr>
            <a:r>
              <a:rPr lang="es-MX" altLang="es-MX" sz="1000" dirty="0" smtClean="0">
                <a:solidFill>
                  <a:schemeClr val="bg1"/>
                </a:solidFill>
                <a:latin typeface="Calibri" panose="020F0502020204030204" pitchFamily="34" charset="0"/>
              </a:rPr>
              <a:t>Coordenada </a:t>
            </a:r>
            <a:r>
              <a:rPr lang="es-CO" sz="1000" dirty="0">
                <a:solidFill>
                  <a:schemeClr val="bg1"/>
                </a:solidFill>
              </a:rPr>
              <a:t>4.9639</a:t>
            </a:r>
            <a:r>
              <a:rPr lang="es-CO" sz="1000" dirty="0" smtClean="0">
                <a:solidFill>
                  <a:schemeClr val="bg1"/>
                </a:solidFill>
              </a:rPr>
              <a:t>,-73.9639 </a:t>
            </a:r>
            <a:r>
              <a:rPr kumimoji="0" lang="es-MX" altLang="es-MX" sz="1000" b="0" i="0" u="none" strike="noStrike" cap="none" normalizeH="0" dirty="0" smtClean="0">
                <a:ln>
                  <a:noFill/>
                </a:ln>
                <a:solidFill>
                  <a:schemeClr val="bg1"/>
                </a:solidFill>
                <a:effectLst/>
                <a:latin typeface="Calibri" panose="020F0502020204030204" pitchFamily="34" charset="0"/>
              </a:rPr>
              <a:t>aportada por</a:t>
            </a:r>
            <a:r>
              <a:rPr kumimoji="0" lang="es-MX" altLang="es-MX" sz="1000" b="0" i="0" u="none" strike="noStrike" cap="none" normalizeH="0" baseline="0" dirty="0" smtClean="0">
                <a:ln>
                  <a:noFill/>
                </a:ln>
                <a:solidFill>
                  <a:schemeClr val="bg1"/>
                </a:solidFill>
                <a:effectLst/>
                <a:latin typeface="Calibri" panose="020F0502020204030204" pitchFamily="34" charset="0"/>
              </a:rPr>
              <a:t> </a:t>
            </a:r>
            <a:r>
              <a:rPr lang="es-ES" sz="1000" dirty="0" smtClean="0">
                <a:solidFill>
                  <a:schemeClr val="bg1"/>
                </a:solidFill>
                <a:latin typeface="Arial" panose="020B0604020202020204" pitchFamily="34" charset="0"/>
                <a:cs typeface="Arial" panose="020B0604020202020204" pitchFamily="34" charset="0"/>
              </a:rPr>
              <a:t>SKYWATCH.COM.CO</a:t>
            </a:r>
            <a:endParaRPr kumimoji="0" lang="es-MX" altLang="es-MX" sz="1000" b="0" i="0" u="none" strike="noStrike" cap="none" normalizeH="0" baseline="0" dirty="0" smtClean="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9626704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9 CuadroTexto"/>
          <p:cNvSpPr txBox="1"/>
          <p:nvPr/>
        </p:nvSpPr>
        <p:spPr>
          <a:xfrm>
            <a:off x="768070" y="169115"/>
            <a:ext cx="7561263" cy="861774"/>
          </a:xfrm>
          <a:prstGeom prst="rect">
            <a:avLst/>
          </a:prstGeom>
          <a:noFill/>
        </p:spPr>
        <p:txBody>
          <a:bodyPr>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pic>
        <p:nvPicPr>
          <p:cNvPr id="7170" name="Imagen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636" y="1385666"/>
            <a:ext cx="6754116" cy="328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p:cNvSpPr/>
          <p:nvPr/>
        </p:nvSpPr>
        <p:spPr>
          <a:xfrm>
            <a:off x="592261" y="4869160"/>
            <a:ext cx="6754116" cy="1200329"/>
          </a:xfrm>
          <a:prstGeom prst="rect">
            <a:avLst/>
          </a:prstGeom>
        </p:spPr>
        <p:txBody>
          <a:bodyPr wrap="square">
            <a:spAutoFit/>
          </a:bodyPr>
          <a:lstStyle/>
          <a:p>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CÁMARA DE VIDEO C.3</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IMAGEN N°49: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Se observa que por la parte de atrás del vehículo camión de placas </a:t>
            </a: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SLG-222</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color azul, carrocería estacas, servicio público, que se encuentra ubicado al lado derecho del vehículo tractocamión de placas </a:t>
            </a: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XVB-371,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hay luces encendidas y movimiento de personas (cámara PTZ EXTERNA), con fecha 07-03-2018 Tue y horario 20:07:33.</a:t>
            </a:r>
            <a:endParaRPr lang="es-AR" sz="1200" dirty="0">
              <a:latin typeface="Arial" panose="020B0604020202020204" pitchFamily="34" charset="0"/>
              <a:cs typeface="Arial" panose="020B0604020202020204" pitchFamily="34" charset="0"/>
            </a:endParaRPr>
          </a:p>
        </p:txBody>
      </p:sp>
      <p:sp>
        <p:nvSpPr>
          <p:cNvPr id="8" name="Cuadro de texto 2"/>
          <p:cNvSpPr txBox="1">
            <a:spLocks noChangeArrowheads="1"/>
          </p:cNvSpPr>
          <p:nvPr/>
        </p:nvSpPr>
        <p:spPr bwMode="auto">
          <a:xfrm>
            <a:off x="3707904" y="4406915"/>
            <a:ext cx="38884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ts val="800"/>
              </a:spcAft>
            </a:pPr>
            <a:r>
              <a:rPr lang="es-MX" altLang="es-MX" sz="1000" dirty="0" smtClean="0">
                <a:solidFill>
                  <a:schemeClr val="bg1"/>
                </a:solidFill>
                <a:latin typeface="Calibri" panose="020F0502020204030204" pitchFamily="34" charset="0"/>
              </a:rPr>
              <a:t>Coordenada </a:t>
            </a:r>
            <a:r>
              <a:rPr lang="es-CO" sz="1000" dirty="0">
                <a:solidFill>
                  <a:schemeClr val="bg1"/>
                </a:solidFill>
              </a:rPr>
              <a:t>4.9639</a:t>
            </a:r>
            <a:r>
              <a:rPr lang="es-CO" sz="1000" dirty="0" smtClean="0">
                <a:solidFill>
                  <a:schemeClr val="bg1"/>
                </a:solidFill>
              </a:rPr>
              <a:t>,-73.9639 </a:t>
            </a:r>
            <a:r>
              <a:rPr kumimoji="0" lang="es-MX" altLang="es-MX" sz="1000" b="0" i="0" u="none" strike="noStrike" cap="none" normalizeH="0" dirty="0" smtClean="0">
                <a:ln>
                  <a:noFill/>
                </a:ln>
                <a:solidFill>
                  <a:schemeClr val="bg1"/>
                </a:solidFill>
                <a:effectLst/>
                <a:latin typeface="Calibri" panose="020F0502020204030204" pitchFamily="34" charset="0"/>
              </a:rPr>
              <a:t>aportada por</a:t>
            </a:r>
            <a:r>
              <a:rPr kumimoji="0" lang="es-MX" altLang="es-MX" sz="1000" b="0" i="0" u="none" strike="noStrike" cap="none" normalizeH="0" baseline="0" dirty="0" smtClean="0">
                <a:ln>
                  <a:noFill/>
                </a:ln>
                <a:solidFill>
                  <a:schemeClr val="bg1"/>
                </a:solidFill>
                <a:effectLst/>
                <a:latin typeface="Calibri" panose="020F0502020204030204" pitchFamily="34" charset="0"/>
              </a:rPr>
              <a:t> </a:t>
            </a:r>
            <a:r>
              <a:rPr lang="es-ES" sz="1000" dirty="0" smtClean="0">
                <a:solidFill>
                  <a:schemeClr val="bg1"/>
                </a:solidFill>
                <a:latin typeface="Arial" panose="020B0604020202020204" pitchFamily="34" charset="0"/>
                <a:cs typeface="Arial" panose="020B0604020202020204" pitchFamily="34" charset="0"/>
              </a:rPr>
              <a:t>SKYWATCH.COM.CO</a:t>
            </a:r>
            <a:endParaRPr kumimoji="0" lang="es-MX" altLang="es-MX" sz="1000" b="0" i="0" u="none" strike="noStrike" cap="none" normalizeH="0" baseline="0" dirty="0" smtClean="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5828220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9 CuadroTexto"/>
          <p:cNvSpPr txBox="1"/>
          <p:nvPr/>
        </p:nvSpPr>
        <p:spPr>
          <a:xfrm>
            <a:off x="768070" y="169115"/>
            <a:ext cx="7561263" cy="861774"/>
          </a:xfrm>
          <a:prstGeom prst="rect">
            <a:avLst/>
          </a:prstGeom>
          <a:noFill/>
        </p:spPr>
        <p:txBody>
          <a:bodyPr>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pic>
        <p:nvPicPr>
          <p:cNvPr id="9218" name="Imagen 1"/>
          <p:cNvPicPr>
            <a:picLocks noChangeAspect="1" noChangeArrowheads="1"/>
          </p:cNvPicPr>
          <p:nvPr/>
        </p:nvPicPr>
        <p:blipFill>
          <a:blip r:embed="rId3" cstate="print">
            <a:extLst>
              <a:ext uri="{28A0092B-C50C-407E-A947-70E740481C1C}">
                <a14:useLocalDpi xmlns:a14="http://schemas.microsoft.com/office/drawing/2010/main" val="0"/>
              </a:ext>
            </a:extLst>
          </a:blip>
          <a:srcRect l="9019" t="6630" r="9175" b="12708"/>
          <a:stretch>
            <a:fillRect/>
          </a:stretch>
        </p:blipFill>
        <p:spPr bwMode="auto">
          <a:xfrm>
            <a:off x="592261" y="1387694"/>
            <a:ext cx="6716044" cy="2992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3"/>
          <p:cNvSpPr/>
          <p:nvPr/>
        </p:nvSpPr>
        <p:spPr>
          <a:xfrm>
            <a:off x="592260" y="4532539"/>
            <a:ext cx="6788051" cy="1200329"/>
          </a:xfrm>
          <a:prstGeom prst="rect">
            <a:avLst/>
          </a:prstGeom>
        </p:spPr>
        <p:txBody>
          <a:bodyPr wrap="square">
            <a:spAutoFit/>
          </a:bodyPr>
          <a:lstStyle/>
          <a:p>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CÁMARA DE VIDEO C.3</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IMAGEN N°19: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Se observan tres personas reunidas, delante de un microbús de color blanco, servicio público, una persona en el vehículo camión de placas </a:t>
            </a: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SLG-222,</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color azul, carrocería estacas, y otra por la parte derecha del camión blanco, carrocería tanque   (cámara PTZ EXTERNA), con fecha 07-03-2018 Tue y horario 16:18:26.</a:t>
            </a:r>
            <a:endParaRPr lang="es-A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32398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9 CuadroTexto"/>
          <p:cNvSpPr txBox="1"/>
          <p:nvPr/>
        </p:nvSpPr>
        <p:spPr>
          <a:xfrm>
            <a:off x="768070" y="169115"/>
            <a:ext cx="7561263" cy="861774"/>
          </a:xfrm>
          <a:prstGeom prst="rect">
            <a:avLst/>
          </a:prstGeom>
          <a:noFill/>
        </p:spPr>
        <p:txBody>
          <a:bodyPr>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pic>
        <p:nvPicPr>
          <p:cNvPr id="9218" name="Imagen 1"/>
          <p:cNvPicPr>
            <a:picLocks noChangeAspect="1" noChangeArrowheads="1"/>
          </p:cNvPicPr>
          <p:nvPr/>
        </p:nvPicPr>
        <p:blipFill>
          <a:blip r:embed="rId3" cstate="print">
            <a:extLst>
              <a:ext uri="{28A0092B-C50C-407E-A947-70E740481C1C}">
                <a14:useLocalDpi xmlns:a14="http://schemas.microsoft.com/office/drawing/2010/main" val="0"/>
              </a:ext>
            </a:extLst>
          </a:blip>
          <a:srcRect l="9019" t="6630" r="9175" b="12708"/>
          <a:stretch>
            <a:fillRect/>
          </a:stretch>
        </p:blipFill>
        <p:spPr bwMode="auto">
          <a:xfrm>
            <a:off x="621327" y="4149080"/>
            <a:ext cx="3574173"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3"/>
          <p:cNvSpPr/>
          <p:nvPr/>
        </p:nvSpPr>
        <p:spPr>
          <a:xfrm>
            <a:off x="801475" y="1342387"/>
            <a:ext cx="6788051" cy="461665"/>
          </a:xfrm>
          <a:prstGeom prst="rect">
            <a:avLst/>
          </a:prstGeom>
        </p:spPr>
        <p:txBody>
          <a:bodyPr wrap="square">
            <a:spAutoFit/>
          </a:bodyPr>
          <a:lstStyle/>
          <a:p>
            <a:pPr algn="ctr"/>
            <a:r>
              <a:rPr lang="es-CO" sz="1200" b="1" dirty="0" smtClean="0">
                <a:solidFill>
                  <a:srgbClr val="000000"/>
                </a:solidFill>
                <a:latin typeface="Arial" panose="020B0604020202020204" pitchFamily="34" charset="0"/>
                <a:cs typeface="Arial" panose="020B0604020202020204" pitchFamily="34" charset="0"/>
              </a:rPr>
              <a:t>INSPECCION A LUGARES REALIZADA EL DIA 4 DE JUNIO DEL 2.018 EN EL LUGAR VIA BRICEÑO – ZIPÁQUIRA SECTOR CERVECERIA BOGOTA BEER COMPANY (BBC).</a:t>
            </a:r>
            <a:endParaRPr lang="es-CO" sz="1200" b="1" dirty="0" smtClean="0">
              <a:solidFill>
                <a:srgbClr val="000000"/>
              </a:solidFill>
              <a:latin typeface="Arial" panose="020B0604020202020204" pitchFamily="34" charset="0"/>
              <a:ea typeface="Times New Roman" panose="02020603050405020304" pitchFamily="18" charset="0"/>
              <a:cs typeface="Arial" panose="020B0604020202020204" pitchFamily="34" charset="0"/>
            </a:endParaRPr>
          </a:p>
        </p:txBody>
      </p:sp>
      <p:pic>
        <p:nvPicPr>
          <p:cNvPr id="8" name="0 Imagen"/>
          <p:cNvPicPr/>
          <p:nvPr/>
        </p:nvPicPr>
        <p:blipFill>
          <a:blip r:embed="rId4" cstate="print">
            <a:extLst>
              <a:ext uri="{28A0092B-C50C-407E-A947-70E740481C1C}">
                <a14:useLocalDpi xmlns:a14="http://schemas.microsoft.com/office/drawing/2010/main"/>
              </a:ext>
            </a:extLst>
          </a:blip>
          <a:stretch>
            <a:fillRect/>
          </a:stretch>
        </p:blipFill>
        <p:spPr>
          <a:xfrm>
            <a:off x="2159991" y="1804052"/>
            <a:ext cx="3881622" cy="2273020"/>
          </a:xfrm>
          <a:prstGeom prst="rect">
            <a:avLst/>
          </a:prstGeom>
        </p:spPr>
      </p:pic>
      <p:sp>
        <p:nvSpPr>
          <p:cNvPr id="9" name="22 Elipse"/>
          <p:cNvSpPr/>
          <p:nvPr/>
        </p:nvSpPr>
        <p:spPr>
          <a:xfrm>
            <a:off x="3526381" y="2627257"/>
            <a:ext cx="397510" cy="22567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O"/>
          </a:p>
        </p:txBody>
      </p:sp>
      <p:pic>
        <p:nvPicPr>
          <p:cNvPr id="10" name="0 Imagen"/>
          <p:cNvPicPr/>
          <p:nvPr/>
        </p:nvPicPr>
        <p:blipFill>
          <a:blip r:embed="rId5" cstate="print">
            <a:extLst>
              <a:ext uri="{28A0092B-C50C-407E-A947-70E740481C1C}">
                <a14:useLocalDpi xmlns:a14="http://schemas.microsoft.com/office/drawing/2010/main"/>
              </a:ext>
            </a:extLst>
          </a:blip>
          <a:stretch>
            <a:fillRect/>
          </a:stretch>
        </p:blipFill>
        <p:spPr>
          <a:xfrm>
            <a:off x="4565190" y="4149080"/>
            <a:ext cx="3024336" cy="1872208"/>
          </a:xfrm>
          <a:prstGeom prst="rect">
            <a:avLst/>
          </a:prstGeom>
        </p:spPr>
      </p:pic>
      <p:cxnSp>
        <p:nvCxnSpPr>
          <p:cNvPr id="3" name="Conector recto de flecha 2"/>
          <p:cNvCxnSpPr>
            <a:stCxn id="9" idx="4"/>
          </p:cNvCxnSpPr>
          <p:nvPr/>
        </p:nvCxnSpPr>
        <p:spPr>
          <a:xfrm flipH="1">
            <a:off x="3017278" y="2852936"/>
            <a:ext cx="707858" cy="23402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a:off x="3203848" y="5193196"/>
            <a:ext cx="2873510" cy="1080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6009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6756" t="38188" r="26203" b="19485"/>
          <a:stretch/>
        </p:blipFill>
        <p:spPr>
          <a:xfrm>
            <a:off x="395536" y="1340768"/>
            <a:ext cx="8221572" cy="4159148"/>
          </a:xfrm>
          <a:prstGeom prst="rect">
            <a:avLst/>
          </a:prstGeom>
        </p:spPr>
      </p:pic>
      <p:pic>
        <p:nvPicPr>
          <p:cNvPr id="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6"/>
          <p:cNvSpPr/>
          <p:nvPr/>
        </p:nvSpPr>
        <p:spPr>
          <a:xfrm>
            <a:off x="323528" y="5517232"/>
            <a:ext cx="8293580" cy="461665"/>
          </a:xfrm>
          <a:prstGeom prst="rect">
            <a:avLst/>
          </a:prstGeom>
        </p:spPr>
        <p:txBody>
          <a:bodyPr wrap="square">
            <a:spAutoFit/>
          </a:bodyPr>
          <a:lstStyle/>
          <a:p>
            <a:pPr algn="just"/>
            <a:r>
              <a:rPr lang="es-CO" sz="1200" dirty="0" smtClean="0">
                <a:latin typeface="Arial" panose="020B0604020202020204" pitchFamily="34" charset="0"/>
                <a:cs typeface="Arial" panose="020B0604020202020204" pitchFamily="34" charset="0"/>
              </a:rPr>
              <a:t>Coordenadas </a:t>
            </a:r>
            <a:r>
              <a:rPr lang="es-CO" sz="1200" dirty="0">
                <a:latin typeface="Arial" panose="020B0604020202020204" pitchFamily="34" charset="0"/>
                <a:cs typeface="Arial" panose="020B0604020202020204" pitchFamily="34" charset="0"/>
              </a:rPr>
              <a:t>en referencia al desplazamiento “Color verde” que realizo el vehículo </a:t>
            </a:r>
            <a:r>
              <a:rPr lang="es-CO" sz="1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TRACTOCAMION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DE </a:t>
            </a:r>
            <a:r>
              <a:rPr lang="es-CO" sz="1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PLACAS </a:t>
            </a:r>
            <a:r>
              <a:rPr lang="es-CO" sz="1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XVB-371, desde sitio del descargue de la mercancía hasta el sitio del abandono del rodante.</a:t>
            </a:r>
            <a:endParaRPr lang="es-AR"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8" name="69 CuadroTexto"/>
          <p:cNvSpPr txBox="1"/>
          <p:nvPr/>
        </p:nvSpPr>
        <p:spPr>
          <a:xfrm>
            <a:off x="1043609" y="298974"/>
            <a:ext cx="6408712" cy="861774"/>
          </a:xfrm>
          <a:prstGeom prst="rect">
            <a:avLst/>
          </a:prstGeom>
          <a:noFill/>
        </p:spPr>
        <p:txBody>
          <a:bodyPr wrap="square">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3950379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9095" y="4941168"/>
            <a:ext cx="7121257" cy="1368152"/>
          </a:xfrm>
        </p:spPr>
        <p:txBody>
          <a:bodyPr anchor="t"/>
          <a:lstStyle/>
          <a:p>
            <a:pPr algn="just"/>
            <a:r>
              <a:rPr lang="es-CO" sz="1800" dirty="0">
                <a:solidFill>
                  <a:schemeClr val="tx1"/>
                </a:solidFill>
                <a:latin typeface="+mj-lt"/>
                <a:cs typeface="Arial" panose="020B0604020202020204" pitchFamily="34" charset="0"/>
              </a:rPr>
              <a:t>Se observa el paso del vehículo tractocamión de placas </a:t>
            </a:r>
            <a:r>
              <a:rPr lang="es-CO" sz="1800" b="1" dirty="0">
                <a:solidFill>
                  <a:schemeClr val="tx1"/>
                </a:solidFill>
                <a:latin typeface="+mj-lt"/>
                <a:cs typeface="Arial" panose="020B0604020202020204" pitchFamily="34" charset="0"/>
              </a:rPr>
              <a:t>XVB-371, </a:t>
            </a:r>
            <a:r>
              <a:rPr lang="es-CO" sz="1800" dirty="0">
                <a:solidFill>
                  <a:schemeClr val="tx1"/>
                </a:solidFill>
                <a:latin typeface="+mj-lt"/>
                <a:cs typeface="Arial" panose="020B0604020202020204" pitchFamily="34" charset="0"/>
              </a:rPr>
              <a:t>con semirremolque estacas, servicio público, transitando sentido vial Briceño- Zipaquirá (cámara 05), con fecha 07-03-2018 Tue y </a:t>
            </a:r>
            <a:r>
              <a:rPr lang="es-CO" sz="1800" dirty="0" smtClean="0">
                <a:solidFill>
                  <a:schemeClr val="tx1"/>
                </a:solidFill>
                <a:latin typeface="+mj-lt"/>
                <a:cs typeface="Arial" panose="020B0604020202020204" pitchFamily="34" charset="0"/>
              </a:rPr>
              <a:t>horario 21:08:00, por frente al establecimiento comercial Serviexostos de Zipaquirá Cundinamarca</a:t>
            </a:r>
            <a:r>
              <a:rPr lang="es-CO" sz="1200" dirty="0" smtClean="0">
                <a:solidFill>
                  <a:schemeClr val="tx1"/>
                </a:solidFill>
                <a:latin typeface="Arial" panose="020B0604020202020204" pitchFamily="34" charset="0"/>
                <a:cs typeface="Arial" panose="020B0604020202020204" pitchFamily="34" charset="0"/>
              </a:rPr>
              <a:t>.   </a:t>
            </a:r>
            <a:br>
              <a:rPr lang="es-CO" sz="1200" dirty="0" smtClean="0">
                <a:solidFill>
                  <a:schemeClr val="tx1"/>
                </a:solidFill>
                <a:latin typeface="Arial" panose="020B0604020202020204" pitchFamily="34" charset="0"/>
                <a:cs typeface="Arial" panose="020B0604020202020204" pitchFamily="34" charset="0"/>
              </a:rPr>
            </a:br>
            <a:r>
              <a:rPr lang="es-MX" sz="1000" dirty="0"/>
              <a:t/>
            </a:r>
            <a:br>
              <a:rPr lang="es-MX" sz="1000" dirty="0"/>
            </a:br>
            <a:endParaRPr lang="es-MX" sz="1000" dirty="0"/>
          </a:p>
        </p:txBody>
      </p:sp>
      <p:pic>
        <p:nvPicPr>
          <p:cNvPr id="5122" name="Imagen 1"/>
          <p:cNvPicPr>
            <a:picLocks noChangeAspect="1" noChangeArrowheads="1"/>
          </p:cNvPicPr>
          <p:nvPr/>
        </p:nvPicPr>
        <p:blipFill>
          <a:blip r:embed="rId2">
            <a:extLst>
              <a:ext uri="{28A0092B-C50C-407E-A947-70E740481C1C}">
                <a14:useLocalDpi xmlns:a14="http://schemas.microsoft.com/office/drawing/2010/main" val="0"/>
              </a:ext>
            </a:extLst>
          </a:blip>
          <a:srcRect l="233" t="5833" b="5833"/>
          <a:stretch>
            <a:fillRect/>
          </a:stretch>
        </p:blipFill>
        <p:spPr bwMode="auto">
          <a:xfrm>
            <a:off x="646471" y="1340768"/>
            <a:ext cx="7093881" cy="350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3"/>
          <p:cNvSpPr/>
          <p:nvPr/>
        </p:nvSpPr>
        <p:spPr>
          <a:xfrm>
            <a:off x="4572000" y="1340768"/>
            <a:ext cx="2736304"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69 CuadroTexto"/>
          <p:cNvSpPr txBox="1"/>
          <p:nvPr/>
        </p:nvSpPr>
        <p:spPr>
          <a:xfrm>
            <a:off x="1043609" y="298974"/>
            <a:ext cx="6408712" cy="861774"/>
          </a:xfrm>
          <a:prstGeom prst="rect">
            <a:avLst/>
          </a:prstGeom>
          <a:noFill/>
        </p:spPr>
        <p:txBody>
          <a:bodyPr wrap="square">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pic>
        <p:nvPicPr>
          <p:cNvPr id="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47897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6 Título"/>
          <p:cNvSpPr txBox="1">
            <a:spLocks/>
          </p:cNvSpPr>
          <p:nvPr/>
        </p:nvSpPr>
        <p:spPr bwMode="auto">
          <a:xfrm>
            <a:off x="3779838" y="1785938"/>
            <a:ext cx="5289550" cy="2786062"/>
          </a:xfrm>
          <a:prstGeom prst="rect">
            <a:avLst/>
          </a:prstGeom>
          <a:noFill/>
          <a:ln w="9525">
            <a:noFill/>
            <a:miter lim="800000"/>
            <a:headEnd/>
            <a:tailEnd/>
          </a:ln>
        </p:spPr>
        <p:txBody>
          <a:bodyPr anchor="ctr"/>
          <a:lstStyle/>
          <a:p>
            <a:pPr algn="ctr">
              <a:defRPr/>
            </a:pPr>
            <a:r>
              <a:rPr lang="es-CO" sz="2800" b="1" dirty="0">
                <a:solidFill>
                  <a:prstClr val="white"/>
                </a:solidFill>
                <a:effectLst>
                  <a:outerShdw blurRad="38100" dist="38100" dir="2700000" algn="tl">
                    <a:srgbClr val="000000">
                      <a:alpha val="43137"/>
                    </a:srgbClr>
                  </a:outerShdw>
                </a:effectLst>
                <a:latin typeface="Bookman Old Style" pitchFamily="18" charset="0"/>
              </a:rPr>
              <a:t>        </a:t>
            </a:r>
          </a:p>
        </p:txBody>
      </p:sp>
      <p:sp>
        <p:nvSpPr>
          <p:cNvPr id="7" name="6 Título"/>
          <p:cNvSpPr txBox="1">
            <a:spLocks/>
          </p:cNvSpPr>
          <p:nvPr/>
        </p:nvSpPr>
        <p:spPr bwMode="auto">
          <a:xfrm>
            <a:off x="4283968" y="2780928"/>
            <a:ext cx="4536504" cy="1143000"/>
          </a:xfrm>
          <a:prstGeom prst="rect">
            <a:avLst/>
          </a:prstGeom>
          <a:noFill/>
          <a:ln w="9525">
            <a:noFill/>
            <a:miter lim="800000"/>
            <a:headEnd/>
            <a:tailEnd/>
          </a:ln>
        </p:spPr>
        <p:txBody>
          <a:bodyPr anchor="ctr"/>
          <a:lstStyle/>
          <a:p>
            <a:pPr>
              <a:defRPr/>
            </a:pPr>
            <a:r>
              <a:rPr lang="es-CO" sz="4800" b="1" dirty="0">
                <a:solidFill>
                  <a:prstClr val="white"/>
                </a:solidFill>
                <a:effectLst>
                  <a:outerShdw blurRad="38100" dist="38100" dir="2700000" algn="tl">
                    <a:srgbClr val="000000">
                      <a:alpha val="43137"/>
                    </a:srgbClr>
                  </a:outerShdw>
                  <a:reflection blurRad="6350" stA="55000" endA="300" endPos="45500" dir="5400000" sy="-100000" algn="bl" rotWithShape="0"/>
                </a:effectLst>
                <a:latin typeface="Gill Sans MT" pitchFamily="34" charset="0"/>
              </a:rPr>
              <a:t>CASO </a:t>
            </a:r>
            <a:r>
              <a:rPr lang="es-CO" sz="4800" b="1" dirty="0" smtClean="0">
                <a:solidFill>
                  <a:prstClr val="white"/>
                </a:solidFill>
                <a:effectLst>
                  <a:outerShdw blurRad="38100" dist="38100" dir="2700000" algn="tl">
                    <a:srgbClr val="000000">
                      <a:alpha val="43137"/>
                    </a:srgbClr>
                  </a:outerShdw>
                  <a:reflection blurRad="6350" stA="55000" endA="300" endPos="45500" dir="5400000" sy="-100000" algn="bl" rotWithShape="0"/>
                </a:effectLst>
                <a:latin typeface="Gill Sans MT" pitchFamily="34" charset="0"/>
              </a:rPr>
              <a:t>POLIETILENO</a:t>
            </a:r>
            <a:endParaRPr lang="es-CO" sz="4800" b="1" dirty="0">
              <a:solidFill>
                <a:prstClr val="white"/>
              </a:solidFill>
              <a:effectLst>
                <a:outerShdw blurRad="38100" dist="38100" dir="2700000" algn="tl">
                  <a:srgbClr val="000000">
                    <a:alpha val="43137"/>
                  </a:srgbClr>
                </a:outerShdw>
                <a:reflection blurRad="6350" stA="55000" endA="300" endPos="45500" dir="5400000" sy="-100000" algn="bl" rotWithShape="0"/>
              </a:effectLst>
              <a:latin typeface="Gill Sans MT" pitchFamily="34" charset="0"/>
            </a:endParaRPr>
          </a:p>
          <a:p>
            <a:pPr>
              <a:defRPr/>
            </a:pPr>
            <a:r>
              <a:rPr lang="es-CO" sz="4800" b="1" dirty="0" smtClean="0">
                <a:solidFill>
                  <a:prstClr val="white"/>
                </a:solidFill>
                <a:effectLst>
                  <a:outerShdw blurRad="38100" dist="38100" dir="2700000" algn="tl">
                    <a:srgbClr val="000000">
                      <a:alpha val="43137"/>
                    </a:srgbClr>
                  </a:outerShdw>
                  <a:reflection blurRad="6350" stA="55000" endA="300" endPos="45500" dir="5400000" sy="-100000" algn="bl" rotWithShape="0"/>
                </a:effectLst>
                <a:latin typeface="Gill Sans MT" pitchFamily="34" charset="0"/>
              </a:rPr>
              <a:t>3 DE JULIO </a:t>
            </a:r>
            <a:r>
              <a:rPr lang="es-CO" sz="4800" b="1" dirty="0">
                <a:solidFill>
                  <a:prstClr val="white"/>
                </a:solidFill>
                <a:effectLst>
                  <a:outerShdw blurRad="38100" dist="38100" dir="2700000" algn="tl">
                    <a:srgbClr val="000000">
                      <a:alpha val="43137"/>
                    </a:srgbClr>
                  </a:outerShdw>
                  <a:reflection blurRad="6350" stA="55000" endA="300" endPos="45500" dir="5400000" sy="-100000" algn="bl" rotWithShape="0"/>
                </a:effectLst>
                <a:latin typeface="Gill Sans MT" pitchFamily="34" charset="0"/>
              </a:rPr>
              <a:t>2018</a:t>
            </a:r>
          </a:p>
        </p:txBody>
      </p:sp>
      <p:pic>
        <p:nvPicPr>
          <p:cNvPr id="6148" name="Picture 3"/>
          <p:cNvPicPr>
            <a:picLocks noChangeAspect="1" noChangeArrowheads="1"/>
          </p:cNvPicPr>
          <p:nvPr/>
        </p:nvPicPr>
        <p:blipFill>
          <a:blip r:embed="rId2" cstate="print"/>
          <a:srcRect/>
          <a:stretch>
            <a:fillRect/>
          </a:stretch>
        </p:blipFill>
        <p:spPr bwMode="auto">
          <a:xfrm>
            <a:off x="142875" y="1714500"/>
            <a:ext cx="3402013" cy="3214688"/>
          </a:xfrm>
          <a:prstGeom prst="rect">
            <a:avLst/>
          </a:prstGeom>
          <a:noFill/>
          <a:ln w="9525">
            <a:noFill/>
            <a:miter lim="800000"/>
            <a:headEnd/>
            <a:tailEnd/>
          </a:ln>
        </p:spPr>
      </p:pic>
      <p:sp>
        <p:nvSpPr>
          <p:cNvPr id="9" name="8 CuadroTexto"/>
          <p:cNvSpPr txBox="1"/>
          <p:nvPr/>
        </p:nvSpPr>
        <p:spPr>
          <a:xfrm>
            <a:off x="285750" y="5143500"/>
            <a:ext cx="3143250" cy="708025"/>
          </a:xfrm>
          <a:prstGeom prst="rect">
            <a:avLst/>
          </a:prstGeom>
          <a:noFill/>
        </p:spPr>
        <p:txBody>
          <a:bodyPr>
            <a:spAutoFit/>
          </a:bodyPr>
          <a:lstStyle/>
          <a:p>
            <a:pPr algn="ctr">
              <a:defRPr/>
            </a:pPr>
            <a:r>
              <a:rPr lang="es-ES" sz="2000" b="1" dirty="0">
                <a:solidFill>
                  <a:prstClr val="white"/>
                </a:solidFill>
                <a:effectLst>
                  <a:outerShdw blurRad="38100" dist="38100" dir="2700000" algn="tl">
                    <a:srgbClr val="000000">
                      <a:alpha val="43137"/>
                    </a:srgbClr>
                  </a:outerShdw>
                  <a:reflection blurRad="6350" stA="55000" endA="300" endPos="45500" dir="5400000" sy="-100000" algn="bl" rotWithShape="0"/>
                </a:effectLst>
                <a:latin typeface="Gill Sans MT" pitchFamily="34" charset="0"/>
              </a:rPr>
              <a:t>Dirección de Tránsito y Transporte</a:t>
            </a:r>
          </a:p>
        </p:txBody>
      </p:sp>
    </p:spTree>
    <p:extLst>
      <p:ext uri="{BB962C8B-B14F-4D97-AF65-F5344CB8AC3E}">
        <p14:creationId xmlns:p14="http://schemas.microsoft.com/office/powerpoint/2010/main" val="702160293"/>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69 CuadroTexto"/>
          <p:cNvSpPr txBox="1"/>
          <p:nvPr/>
        </p:nvSpPr>
        <p:spPr>
          <a:xfrm>
            <a:off x="1043609" y="298974"/>
            <a:ext cx="6408712" cy="861774"/>
          </a:xfrm>
          <a:prstGeom prst="rect">
            <a:avLst/>
          </a:prstGeom>
          <a:noFill/>
        </p:spPr>
        <p:txBody>
          <a:bodyPr wrap="square">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pic>
        <p:nvPicPr>
          <p:cNvPr id="5"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Imagen 1"/>
          <p:cNvPicPr>
            <a:picLocks noChangeAspect="1" noChangeArrowheads="1"/>
          </p:cNvPicPr>
          <p:nvPr/>
        </p:nvPicPr>
        <p:blipFill>
          <a:blip r:embed="rId3">
            <a:extLst>
              <a:ext uri="{28A0092B-C50C-407E-A947-70E740481C1C}">
                <a14:useLocalDpi xmlns:a14="http://schemas.microsoft.com/office/drawing/2010/main" val="0"/>
              </a:ext>
            </a:extLst>
          </a:blip>
          <a:srcRect t="740" b="15926"/>
          <a:stretch>
            <a:fillRect/>
          </a:stretch>
        </p:blipFill>
        <p:spPr bwMode="auto">
          <a:xfrm>
            <a:off x="687089" y="1398618"/>
            <a:ext cx="7269287" cy="340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6"/>
          <p:cNvSpPr/>
          <p:nvPr/>
        </p:nvSpPr>
        <p:spPr>
          <a:xfrm>
            <a:off x="5652120" y="3140968"/>
            <a:ext cx="1584176"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p:cNvSpPr/>
          <p:nvPr/>
        </p:nvSpPr>
        <p:spPr>
          <a:xfrm>
            <a:off x="4644008" y="2765519"/>
            <a:ext cx="864096" cy="7354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p:cNvSpPr txBox="1"/>
          <p:nvPr/>
        </p:nvSpPr>
        <p:spPr>
          <a:xfrm>
            <a:off x="592261" y="4973334"/>
            <a:ext cx="7526176" cy="1200329"/>
          </a:xfrm>
          <a:prstGeom prst="rect">
            <a:avLst/>
          </a:prstGeom>
          <a:noFill/>
        </p:spPr>
        <p:txBody>
          <a:bodyPr wrap="square" rtlCol="0">
            <a:spAutoFit/>
          </a:bodyPr>
          <a:lstStyle/>
          <a:p>
            <a:pPr algn="just"/>
            <a:r>
              <a:rPr lang="es-CO" dirty="0"/>
              <a:t>Se observa  estacionado al costado  derecho de la vía sentido Nemocon- Zipaquirá el vehículo tractocamión de placas </a:t>
            </a:r>
            <a:r>
              <a:rPr lang="es-CO" b="1" dirty="0"/>
              <a:t>XVB-371, </a:t>
            </a:r>
            <a:r>
              <a:rPr lang="es-CO" dirty="0"/>
              <a:t>con semirremolque estacas, servicio público, delante del mismo esta estacionado el camión de color blanco con azul, carrocería tanque,  servicio </a:t>
            </a:r>
            <a:r>
              <a:rPr lang="es-CO" dirty="0" smtClean="0"/>
              <a:t>público.</a:t>
            </a:r>
            <a:endParaRPr lang="es-MX" dirty="0"/>
          </a:p>
        </p:txBody>
      </p:sp>
      <p:sp>
        <p:nvSpPr>
          <p:cNvPr id="10" name="Cuadro de texto 2"/>
          <p:cNvSpPr txBox="1">
            <a:spLocks noChangeArrowheads="1"/>
          </p:cNvSpPr>
          <p:nvPr/>
        </p:nvSpPr>
        <p:spPr bwMode="auto">
          <a:xfrm>
            <a:off x="4067944" y="4478923"/>
            <a:ext cx="38884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ts val="800"/>
              </a:spcAft>
            </a:pPr>
            <a:r>
              <a:rPr lang="es-MX" altLang="es-MX" sz="1000" dirty="0" smtClean="0">
                <a:solidFill>
                  <a:schemeClr val="bg1"/>
                </a:solidFill>
                <a:latin typeface="Calibri" panose="020F0502020204030204" pitchFamily="34" charset="0"/>
              </a:rPr>
              <a:t>Coordenada </a:t>
            </a:r>
            <a:r>
              <a:rPr lang="es-CO" sz="1000" dirty="0">
                <a:solidFill>
                  <a:schemeClr val="bg1"/>
                </a:solidFill>
              </a:rPr>
              <a:t>5.0261,-</a:t>
            </a:r>
            <a:r>
              <a:rPr lang="es-CO" sz="1000" dirty="0" smtClean="0">
                <a:solidFill>
                  <a:schemeClr val="bg1"/>
                </a:solidFill>
              </a:rPr>
              <a:t>73.9775 </a:t>
            </a:r>
            <a:r>
              <a:rPr kumimoji="0" lang="es-MX" altLang="es-MX" sz="1000" b="0" i="0" u="none" strike="noStrike" cap="none" normalizeH="0" dirty="0" smtClean="0">
                <a:ln>
                  <a:noFill/>
                </a:ln>
                <a:solidFill>
                  <a:schemeClr val="bg1"/>
                </a:solidFill>
                <a:effectLst/>
                <a:latin typeface="Calibri" panose="020F0502020204030204" pitchFamily="34" charset="0"/>
              </a:rPr>
              <a:t>aportada por</a:t>
            </a:r>
            <a:r>
              <a:rPr kumimoji="0" lang="es-MX" altLang="es-MX" sz="1000" b="0" i="0" u="none" strike="noStrike" cap="none" normalizeH="0" baseline="0" dirty="0" smtClean="0">
                <a:ln>
                  <a:noFill/>
                </a:ln>
                <a:solidFill>
                  <a:schemeClr val="bg1"/>
                </a:solidFill>
                <a:effectLst/>
                <a:latin typeface="Calibri" panose="020F0502020204030204" pitchFamily="34" charset="0"/>
              </a:rPr>
              <a:t> </a:t>
            </a:r>
            <a:r>
              <a:rPr lang="es-ES" sz="1000" dirty="0" smtClean="0">
                <a:solidFill>
                  <a:schemeClr val="bg1"/>
                </a:solidFill>
                <a:latin typeface="Arial" panose="020B0604020202020204" pitchFamily="34" charset="0"/>
                <a:cs typeface="Arial" panose="020B0604020202020204" pitchFamily="34" charset="0"/>
              </a:rPr>
              <a:t>SKYWATCH.COM.CO</a:t>
            </a:r>
            <a:endParaRPr kumimoji="0" lang="es-MX" altLang="es-MX" sz="1000" b="0" i="0" u="none" strike="noStrike" cap="none" normalizeH="0" baseline="0" dirty="0" smtClean="0">
              <a:ln>
                <a:noFill/>
              </a:ln>
              <a:solidFill>
                <a:schemeClr val="bg1"/>
              </a:solidFill>
              <a:effectLst/>
              <a:latin typeface="Arial" panose="020B0604020202020204" pitchFamily="34" charset="0"/>
            </a:endParaRPr>
          </a:p>
        </p:txBody>
      </p:sp>
      <p:pic>
        <p:nvPicPr>
          <p:cNvPr id="11" name="Imagen 1"/>
          <p:cNvPicPr>
            <a:picLocks noChangeAspect="1" noChangeArrowheads="1"/>
          </p:cNvPicPr>
          <p:nvPr/>
        </p:nvPicPr>
        <p:blipFill rotWithShape="1">
          <a:blip r:embed="rId4">
            <a:extLst>
              <a:ext uri="{28A0092B-C50C-407E-A947-70E740481C1C}">
                <a14:useLocalDpi xmlns:a14="http://schemas.microsoft.com/office/drawing/2010/main" val="0"/>
              </a:ext>
            </a:extLst>
          </a:blip>
          <a:srcRect l="32952" t="44321" r="54302" b="45767"/>
          <a:stretch/>
        </p:blipFill>
        <p:spPr bwMode="auto">
          <a:xfrm>
            <a:off x="4644008" y="1461861"/>
            <a:ext cx="1686342" cy="743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IMG-20180708-WA000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2529" t="14385" r="18391" b="30127"/>
          <a:stretch/>
        </p:blipFill>
        <p:spPr bwMode="auto">
          <a:xfrm>
            <a:off x="6444208" y="1454283"/>
            <a:ext cx="1152127" cy="9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Conector recto de flecha 12"/>
          <p:cNvCxnSpPr>
            <a:stCxn id="11" idx="2"/>
          </p:cNvCxnSpPr>
          <p:nvPr/>
        </p:nvCxnSpPr>
        <p:spPr>
          <a:xfrm flipH="1">
            <a:off x="5220072" y="2204864"/>
            <a:ext cx="267107" cy="5606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a:stCxn id="12" idx="2"/>
          </p:cNvCxnSpPr>
          <p:nvPr/>
        </p:nvCxnSpPr>
        <p:spPr>
          <a:xfrm flipH="1">
            <a:off x="6732240" y="2369208"/>
            <a:ext cx="288032" cy="7717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9699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9 CuadroTexto"/>
          <p:cNvSpPr txBox="1"/>
          <p:nvPr/>
        </p:nvSpPr>
        <p:spPr>
          <a:xfrm>
            <a:off x="768070" y="169115"/>
            <a:ext cx="7561263" cy="861774"/>
          </a:xfrm>
          <a:prstGeom prst="rect">
            <a:avLst/>
          </a:prstGeom>
          <a:noFill/>
        </p:spPr>
        <p:txBody>
          <a:bodyPr>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pic>
        <p:nvPicPr>
          <p:cNvPr id="2" name="Imagen 1"/>
          <p:cNvPicPr>
            <a:picLocks noChangeAspect="1"/>
          </p:cNvPicPr>
          <p:nvPr/>
        </p:nvPicPr>
        <p:blipFill rotWithShape="1">
          <a:blip r:embed="rId3"/>
          <a:srcRect l="29525" t="44173" r="28738" b="17873"/>
          <a:stretch/>
        </p:blipFill>
        <p:spPr>
          <a:xfrm>
            <a:off x="612467" y="1965765"/>
            <a:ext cx="6983048" cy="2957952"/>
          </a:xfrm>
          <a:prstGeom prst="rect">
            <a:avLst/>
          </a:prstGeom>
        </p:spPr>
      </p:pic>
      <p:sp>
        <p:nvSpPr>
          <p:cNvPr id="3" name="Rectángulo 2"/>
          <p:cNvSpPr/>
          <p:nvPr/>
        </p:nvSpPr>
        <p:spPr>
          <a:xfrm>
            <a:off x="323528" y="1319434"/>
            <a:ext cx="7110536" cy="646331"/>
          </a:xfrm>
          <a:prstGeom prst="rect">
            <a:avLst/>
          </a:prstGeom>
        </p:spPr>
        <p:txBody>
          <a:bodyPr wrap="square">
            <a:spAutoFit/>
          </a:bodyPr>
          <a:lstStyle/>
          <a:p>
            <a:pPr algn="ctr">
              <a:tabLst>
                <a:tab pos="3418205" algn="ctr"/>
              </a:tabLst>
            </a:pP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RECORRIDO REALIZADO EN GACHANCIPA,</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POR EL SEÑOR OSCAR JAVIER LOPEZ GOMEZ, IDENTIFICADO CON CÉDULA DE CIUDADANÍA N° 91.108.420 EXPEDIDA EN EL MUNICIPIO DE SOCORRO- SANTANDER</a:t>
            </a:r>
            <a:endParaRPr lang="es-AR"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5" name="Rectángulo 4"/>
          <p:cNvSpPr/>
          <p:nvPr/>
        </p:nvSpPr>
        <p:spPr>
          <a:xfrm>
            <a:off x="569781" y="4943997"/>
            <a:ext cx="7025733" cy="1384995"/>
          </a:xfrm>
          <a:prstGeom prst="rect">
            <a:avLst/>
          </a:prstGeom>
        </p:spPr>
        <p:txBody>
          <a:bodyPr wrap="square">
            <a:spAutoFit/>
          </a:bodyPr>
          <a:lstStyle/>
          <a:p>
            <a:pPr algn="just"/>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En esta imagen se quiere ilustrar el recorrido a pie que realizo el señor </a:t>
            </a: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OSCAR JAVIER LOPEZ GOMEZ</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Identificado con Cédula de Ciudadanía N° 91.108.420 Expedida en el municipio de Socorro- Santander, conductor del vehículo Tractocamión de placas </a:t>
            </a: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XVB-371</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 luego de haberse bajado en el municipio de Gachancipa- Cundinamarca, delante de establecimiento comercial Empanadas Ana Gloria, de un camión de color blanco con azul, carrocería tanque, línea transversal azul sobre carrocería tanque, servicio público, donde se logró obtener registros fílmicos como testigo silentes de las cámaras de seguridad de las que se exponen las siguientes como cámaras C1 y C2</a:t>
            </a:r>
            <a:endParaRPr lang="es-AR" sz="1200" dirty="0">
              <a:latin typeface="Arial" panose="020B0604020202020204" pitchFamily="34" charset="0"/>
              <a:cs typeface="Arial" panose="020B0604020202020204" pitchFamily="34" charset="0"/>
            </a:endParaRPr>
          </a:p>
        </p:txBody>
      </p:sp>
      <p:pic>
        <p:nvPicPr>
          <p:cNvPr id="10242" name="Imagen 1"/>
          <p:cNvPicPr>
            <a:picLocks noChangeAspect="1" noChangeArrowheads="1"/>
          </p:cNvPicPr>
          <p:nvPr/>
        </p:nvPicPr>
        <p:blipFill rotWithShape="1">
          <a:blip r:embed="rId4">
            <a:extLst>
              <a:ext uri="{28A0092B-C50C-407E-A947-70E740481C1C}">
                <a14:useLocalDpi xmlns:a14="http://schemas.microsoft.com/office/drawing/2010/main" val="0"/>
              </a:ext>
            </a:extLst>
          </a:blip>
          <a:srcRect l="31438" t="42619" r="54302" b="43652"/>
          <a:stretch/>
        </p:blipFill>
        <p:spPr bwMode="auto">
          <a:xfrm>
            <a:off x="5922671" y="2304275"/>
            <a:ext cx="1645624" cy="897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8750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9 CuadroTexto"/>
          <p:cNvSpPr txBox="1"/>
          <p:nvPr/>
        </p:nvSpPr>
        <p:spPr>
          <a:xfrm>
            <a:off x="768070" y="169115"/>
            <a:ext cx="7561263" cy="861774"/>
          </a:xfrm>
          <a:prstGeom prst="rect">
            <a:avLst/>
          </a:prstGeom>
          <a:noFill/>
        </p:spPr>
        <p:txBody>
          <a:bodyPr>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pic>
        <p:nvPicPr>
          <p:cNvPr id="11267" name="Imagen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467" y="1412776"/>
            <a:ext cx="6696744" cy="316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3"/>
          <p:cNvSpPr/>
          <p:nvPr/>
        </p:nvSpPr>
        <p:spPr>
          <a:xfrm>
            <a:off x="612467" y="4575289"/>
            <a:ext cx="6696743" cy="1200329"/>
          </a:xfrm>
          <a:prstGeom prst="rect">
            <a:avLst/>
          </a:prstGeom>
        </p:spPr>
        <p:txBody>
          <a:bodyPr wrap="square">
            <a:spAutoFit/>
          </a:bodyPr>
          <a:lstStyle/>
          <a:p>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CÁMARA DE VIDEO C.1</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IMAGEN N°71: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Se observa que estaciona en la berma, al costado derecho del sentido vial Bogotá- Tunja el vehículo camión de color blanco con azul, carrocería tanque, franja azul sobre la carrocería tanque, servicio público, y por la puerta de la cabina lado derecho desciende una persona (Cámara 2) fecha 2018-07-04 y hora 05:10:40.</a:t>
            </a:r>
            <a:endParaRPr lang="es-AR" sz="1200" dirty="0">
              <a:latin typeface="Arial" panose="020B0604020202020204" pitchFamily="34" charset="0"/>
              <a:cs typeface="Arial" panose="020B0604020202020204" pitchFamily="34" charset="0"/>
            </a:endParaRPr>
          </a:p>
        </p:txBody>
      </p:sp>
      <p:pic>
        <p:nvPicPr>
          <p:cNvPr id="8" name="Imagen 1"/>
          <p:cNvPicPr>
            <a:picLocks noChangeAspect="1" noChangeArrowheads="1"/>
          </p:cNvPicPr>
          <p:nvPr/>
        </p:nvPicPr>
        <p:blipFill rotWithShape="1">
          <a:blip r:embed="rId4">
            <a:extLst>
              <a:ext uri="{28A0092B-C50C-407E-A947-70E740481C1C}">
                <a14:useLocalDpi xmlns:a14="http://schemas.microsoft.com/office/drawing/2010/main" val="0"/>
              </a:ext>
            </a:extLst>
          </a:blip>
          <a:srcRect l="31438" t="42619" r="54302" b="43652"/>
          <a:stretch/>
        </p:blipFill>
        <p:spPr bwMode="auto">
          <a:xfrm>
            <a:off x="5508104" y="2062138"/>
            <a:ext cx="1645624" cy="897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Conector angular 2"/>
          <p:cNvCxnSpPr>
            <a:endCxn id="8" idx="1"/>
          </p:cNvCxnSpPr>
          <p:nvPr/>
        </p:nvCxnSpPr>
        <p:spPr>
          <a:xfrm>
            <a:off x="3563888" y="1556792"/>
            <a:ext cx="1944216" cy="954153"/>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9910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9 CuadroTexto"/>
          <p:cNvSpPr txBox="1"/>
          <p:nvPr/>
        </p:nvSpPr>
        <p:spPr>
          <a:xfrm>
            <a:off x="768070" y="169115"/>
            <a:ext cx="7561263" cy="861774"/>
          </a:xfrm>
          <a:prstGeom prst="rect">
            <a:avLst/>
          </a:prstGeom>
          <a:noFill/>
        </p:spPr>
        <p:txBody>
          <a:bodyPr>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pic>
        <p:nvPicPr>
          <p:cNvPr id="12290" name="Imagen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1412776"/>
            <a:ext cx="6624736" cy="3201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p:cNvSpPr/>
          <p:nvPr/>
        </p:nvSpPr>
        <p:spPr>
          <a:xfrm>
            <a:off x="683568" y="4758238"/>
            <a:ext cx="6624736" cy="1015663"/>
          </a:xfrm>
          <a:prstGeom prst="rect">
            <a:avLst/>
          </a:prstGeom>
        </p:spPr>
        <p:txBody>
          <a:bodyPr wrap="square">
            <a:spAutoFit/>
          </a:bodyPr>
          <a:lstStyle/>
          <a:p>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CÁMARA DE VIDEO C.1</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IMAGEN N°74: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Se observa una persona caminando por zona en afirmado y hacia el pasto, pasando por sitio fangoso, ubicada al costado derecho de la calzada en sentido vial Bogotá- Tunja (Cámara 2) fecha 2018-07-04 y hora 05:11:08.</a:t>
            </a:r>
            <a:endParaRPr lang="es-A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30526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9 CuadroTexto"/>
          <p:cNvSpPr txBox="1"/>
          <p:nvPr/>
        </p:nvSpPr>
        <p:spPr>
          <a:xfrm>
            <a:off x="768070" y="169115"/>
            <a:ext cx="7561263" cy="861774"/>
          </a:xfrm>
          <a:prstGeom prst="rect">
            <a:avLst/>
          </a:prstGeom>
          <a:noFill/>
        </p:spPr>
        <p:txBody>
          <a:bodyPr>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pic>
        <p:nvPicPr>
          <p:cNvPr id="13314" name="Imagen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788" y="1412776"/>
            <a:ext cx="6750524" cy="3518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ángulo 2"/>
          <p:cNvSpPr/>
          <p:nvPr/>
        </p:nvSpPr>
        <p:spPr>
          <a:xfrm>
            <a:off x="629788" y="4931000"/>
            <a:ext cx="6750524" cy="1200329"/>
          </a:xfrm>
          <a:prstGeom prst="rect">
            <a:avLst/>
          </a:prstGeom>
        </p:spPr>
        <p:txBody>
          <a:bodyPr wrap="square">
            <a:spAutoFit/>
          </a:bodyPr>
          <a:lstStyle/>
          <a:p>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CÁMARA DE VIDEO C.1</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IMAGEN N°75: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Se observa una persona que lleva prendas de vestir así; camisa manga larga de color azul claro, pantalón en jeans de color azul claro y zapatillas color gris, caminando por zona en afirmado ubicada al costado derecho de la calzada en sentido vial Bogotá- Tunja (Cámara 2) fecha 2018-07-04 y hora 05:11:25.</a:t>
            </a:r>
            <a:endParaRPr lang="es-AR" sz="1200" dirty="0">
              <a:latin typeface="Arial" panose="020B0604020202020204" pitchFamily="34" charset="0"/>
              <a:cs typeface="Arial" panose="020B0604020202020204" pitchFamily="34" charset="0"/>
            </a:endParaRPr>
          </a:p>
        </p:txBody>
      </p:sp>
      <p:pic>
        <p:nvPicPr>
          <p:cNvPr id="11" name="Imagen 10"/>
          <p:cNvPicPr>
            <a:picLocks noChangeAspect="1"/>
          </p:cNvPicPr>
          <p:nvPr/>
        </p:nvPicPr>
        <p:blipFill rotWithShape="1">
          <a:blip r:embed="rId4"/>
          <a:srcRect l="57087" t="31800" r="29526" b="26200"/>
          <a:stretch/>
        </p:blipFill>
        <p:spPr>
          <a:xfrm>
            <a:off x="6012160" y="2564904"/>
            <a:ext cx="1224136" cy="2160240"/>
          </a:xfrm>
          <a:prstGeom prst="rect">
            <a:avLst/>
          </a:prstGeom>
        </p:spPr>
      </p:pic>
    </p:spTree>
    <p:extLst>
      <p:ext uri="{BB962C8B-B14F-4D97-AF65-F5344CB8AC3E}">
        <p14:creationId xmlns:p14="http://schemas.microsoft.com/office/powerpoint/2010/main" val="27274227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9 CuadroTexto"/>
          <p:cNvSpPr txBox="1"/>
          <p:nvPr/>
        </p:nvSpPr>
        <p:spPr>
          <a:xfrm>
            <a:off x="768070" y="169115"/>
            <a:ext cx="7561263" cy="861774"/>
          </a:xfrm>
          <a:prstGeom prst="rect">
            <a:avLst/>
          </a:prstGeom>
          <a:noFill/>
        </p:spPr>
        <p:txBody>
          <a:bodyPr>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pic>
        <p:nvPicPr>
          <p:cNvPr id="14338" name="Imagen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278" y="1340768"/>
            <a:ext cx="6712026" cy="322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ángulo 1"/>
          <p:cNvSpPr/>
          <p:nvPr/>
        </p:nvSpPr>
        <p:spPr>
          <a:xfrm>
            <a:off x="596278" y="4638497"/>
            <a:ext cx="6712026" cy="1200329"/>
          </a:xfrm>
          <a:prstGeom prst="rect">
            <a:avLst/>
          </a:prstGeom>
        </p:spPr>
        <p:txBody>
          <a:bodyPr wrap="square">
            <a:spAutoFit/>
          </a:bodyPr>
          <a:lstStyle/>
          <a:p>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CÁMARA DE VIDEO C.2</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IMAGEN N°77: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Se observa que camina por la berma derecha de la calzada en sentido vial Bogotá- Tunja, una persona de sexo masculino, que lleva prendas de vestir así; camisa manga larga de color azul claro, pantalón en jeans de color azul claro y zapatillas color gris con suela blanca  (Cámara 01) fecha 07-04-2018 Mié 05:36:41.</a:t>
            </a:r>
            <a:endParaRPr lang="es-A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6233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9 CuadroTexto"/>
          <p:cNvSpPr txBox="1"/>
          <p:nvPr/>
        </p:nvSpPr>
        <p:spPr>
          <a:xfrm>
            <a:off x="768070" y="169115"/>
            <a:ext cx="7561263" cy="861774"/>
          </a:xfrm>
          <a:prstGeom prst="rect">
            <a:avLst/>
          </a:prstGeom>
          <a:noFill/>
        </p:spPr>
        <p:txBody>
          <a:bodyPr>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sp>
        <p:nvSpPr>
          <p:cNvPr id="3" name="Rectángulo 2"/>
          <p:cNvSpPr/>
          <p:nvPr/>
        </p:nvSpPr>
        <p:spPr>
          <a:xfrm>
            <a:off x="592261" y="5082182"/>
            <a:ext cx="6768752" cy="1200329"/>
          </a:xfrm>
          <a:prstGeom prst="rect">
            <a:avLst/>
          </a:prstGeom>
        </p:spPr>
        <p:txBody>
          <a:bodyPr wrap="square">
            <a:spAutoFit/>
          </a:bodyPr>
          <a:lstStyle/>
          <a:p>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CÁMARA DE VIDEO C.2</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IMAGEN N°79: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Se observa que se agacha en el pasto que se encuentra al costado derecho de la calzada en sentido vial Bogotá- Tunja, una persona de sexo masculino, que lleva prendas de vestir así; camisa manga larga de color azul claro, pantalón en jeans de color azul claro y zapatillas color gris con suela blanca (Cámara 01) fecha 07-04-2018 Mié 05:37:02. </a:t>
            </a:r>
            <a:endParaRPr lang="es-AR" sz="1200"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rotWithShape="1">
          <a:blip r:embed="rId3"/>
          <a:srcRect l="42913" t="37400" r="29525" b="34601"/>
          <a:stretch/>
        </p:blipFill>
        <p:spPr>
          <a:xfrm>
            <a:off x="611560" y="1412776"/>
            <a:ext cx="6768752" cy="3669406"/>
          </a:xfrm>
          <a:prstGeom prst="rect">
            <a:avLst/>
          </a:prstGeom>
        </p:spPr>
      </p:pic>
      <p:pic>
        <p:nvPicPr>
          <p:cNvPr id="8" name="Imagen 7"/>
          <p:cNvPicPr>
            <a:picLocks noChangeAspect="1"/>
          </p:cNvPicPr>
          <p:nvPr/>
        </p:nvPicPr>
        <p:blipFill rotWithShape="1">
          <a:blip r:embed="rId4"/>
          <a:srcRect l="57087" t="31800" r="29526" b="26200"/>
          <a:stretch/>
        </p:blipFill>
        <p:spPr>
          <a:xfrm>
            <a:off x="6136877" y="2849934"/>
            <a:ext cx="1224136" cy="2160240"/>
          </a:xfrm>
          <a:prstGeom prst="rect">
            <a:avLst/>
          </a:prstGeom>
        </p:spPr>
      </p:pic>
    </p:spTree>
    <p:extLst>
      <p:ext uri="{BB962C8B-B14F-4D97-AF65-F5344CB8AC3E}">
        <p14:creationId xmlns:p14="http://schemas.microsoft.com/office/powerpoint/2010/main" val="35896182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9 CuadroTexto"/>
          <p:cNvSpPr txBox="1"/>
          <p:nvPr/>
        </p:nvSpPr>
        <p:spPr>
          <a:xfrm>
            <a:off x="768070" y="169115"/>
            <a:ext cx="7561263" cy="861774"/>
          </a:xfrm>
          <a:prstGeom prst="rect">
            <a:avLst/>
          </a:prstGeom>
          <a:noFill/>
        </p:spPr>
        <p:txBody>
          <a:bodyPr>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sp>
        <p:nvSpPr>
          <p:cNvPr id="3" name="Rectángulo 2"/>
          <p:cNvSpPr/>
          <p:nvPr/>
        </p:nvSpPr>
        <p:spPr>
          <a:xfrm>
            <a:off x="1835696" y="4730006"/>
            <a:ext cx="4572000" cy="276999"/>
          </a:xfrm>
          <a:prstGeom prst="rect">
            <a:avLst/>
          </a:prstGeom>
        </p:spPr>
        <p:txBody>
          <a:bodyPr>
            <a:spAutoFit/>
          </a:bodyPr>
          <a:lstStyle/>
          <a:p>
            <a:pPr algn="ctr"/>
            <a:endParaRPr lang="es-AR" sz="1200" dirty="0">
              <a:latin typeface="Arial" panose="020B0604020202020204" pitchFamily="34" charset="0"/>
              <a:cs typeface="Arial" panose="020B0604020202020204" pitchFamily="34" charset="0"/>
            </a:endParaRPr>
          </a:p>
        </p:txBody>
      </p:sp>
      <p:sp>
        <p:nvSpPr>
          <p:cNvPr id="2" name="Rectángulo 1"/>
          <p:cNvSpPr/>
          <p:nvPr/>
        </p:nvSpPr>
        <p:spPr>
          <a:xfrm>
            <a:off x="192217" y="1352586"/>
            <a:ext cx="8712968" cy="461665"/>
          </a:xfrm>
          <a:prstGeom prst="rect">
            <a:avLst/>
          </a:prstGeom>
        </p:spPr>
        <p:txBody>
          <a:bodyPr wrap="square">
            <a:spAutoFit/>
          </a:bodyPr>
          <a:lstStyle/>
          <a:p>
            <a:pPr algn="ctr"/>
            <a:r>
              <a:rPr lang="es-CO" sz="1200" b="1" u="sng" spc="-5" dirty="0">
                <a:latin typeface="Arial" panose="020B0604020202020204" pitchFamily="34" charset="0"/>
                <a:ea typeface="Tahoma" panose="020B0604030504040204" pitchFamily="34" charset="0"/>
                <a:cs typeface="Arial" panose="020B0604020202020204" pitchFamily="34" charset="0"/>
              </a:rPr>
              <a:t>ANALISIS DE LA DENUNCIA INSTAURADA POR EL SEÑOR OSCAR JAVIER LOPEZ </a:t>
            </a:r>
            <a:r>
              <a:rPr lang="es-CO" sz="1200" b="1" u="sng" spc="-5" dirty="0" smtClean="0">
                <a:latin typeface="Arial" panose="020B0604020202020204" pitchFamily="34" charset="0"/>
                <a:ea typeface="Tahoma" panose="020B0604030504040204" pitchFamily="34" charset="0"/>
                <a:cs typeface="Arial" panose="020B0604020202020204" pitchFamily="34" charset="0"/>
              </a:rPr>
              <a:t>GOMEZ</a:t>
            </a:r>
            <a:endParaRPr lang="es-AR" sz="1200" dirty="0" smtClean="0">
              <a:latin typeface="Arial" panose="020B0604020202020204" pitchFamily="34" charset="0"/>
              <a:cs typeface="Arial" panose="020B0604020202020204" pitchFamily="34" charset="0"/>
            </a:endParaRPr>
          </a:p>
          <a:p>
            <a:pPr algn="ctr"/>
            <a:r>
              <a:rPr lang="es-CO" sz="1200" b="1" spc="-5" dirty="0">
                <a:latin typeface="Arial" panose="020B0604020202020204" pitchFamily="34" charset="0"/>
                <a:ea typeface="Tahoma" panose="020B0604030504040204" pitchFamily="34" charset="0"/>
                <a:cs typeface="Arial" panose="020B0604020202020204" pitchFamily="34" charset="0"/>
              </a:rPr>
              <a:t> </a:t>
            </a:r>
            <a:endParaRPr lang="es-AR" sz="1200"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rotWithShape="1">
          <a:blip r:embed="rId4"/>
          <a:srcRect l="3150"/>
          <a:stretch/>
        </p:blipFill>
        <p:spPr>
          <a:xfrm>
            <a:off x="120716" y="3359376"/>
            <a:ext cx="8855968" cy="2146866"/>
          </a:xfrm>
          <a:prstGeom prst="rect">
            <a:avLst/>
          </a:prstGeom>
        </p:spPr>
      </p:pic>
      <p:pic>
        <p:nvPicPr>
          <p:cNvPr id="8" name="Imagen 7"/>
          <p:cNvPicPr>
            <a:picLocks noChangeAspect="1"/>
          </p:cNvPicPr>
          <p:nvPr/>
        </p:nvPicPr>
        <p:blipFill>
          <a:blip r:embed="rId5"/>
          <a:stretch>
            <a:fillRect/>
          </a:stretch>
        </p:blipFill>
        <p:spPr>
          <a:xfrm>
            <a:off x="0" y="1655121"/>
            <a:ext cx="9144000" cy="1728192"/>
          </a:xfrm>
          <a:prstGeom prst="rect">
            <a:avLst/>
          </a:prstGeom>
        </p:spPr>
      </p:pic>
      <p:sp>
        <p:nvSpPr>
          <p:cNvPr id="17" name="Rectángulo 16"/>
          <p:cNvSpPr/>
          <p:nvPr/>
        </p:nvSpPr>
        <p:spPr>
          <a:xfrm>
            <a:off x="120716" y="5589240"/>
            <a:ext cx="8699756" cy="685188"/>
          </a:xfrm>
          <a:prstGeom prst="rect">
            <a:avLst/>
          </a:prstGeom>
        </p:spPr>
        <p:txBody>
          <a:bodyPr wrap="square">
            <a:spAutoFit/>
          </a:bodyPr>
          <a:lstStyle/>
          <a:p>
            <a:pPr algn="just">
              <a:lnSpc>
                <a:spcPct val="107000"/>
              </a:lnSpc>
              <a:spcAft>
                <a:spcPts val="800"/>
              </a:spcAft>
            </a:pPr>
            <a:r>
              <a:rPr lang="es-AR" sz="1200" dirty="0">
                <a:latin typeface="Arial" panose="020B0604020202020204" pitchFamily="34" charset="0"/>
                <a:ea typeface="Calibri" panose="020F0502020204030204" pitchFamily="34" charset="0"/>
                <a:cs typeface="Arial" panose="020B0604020202020204" pitchFamily="34" charset="0"/>
              </a:rPr>
              <a:t>Como se puede observar en la denuncia instaurada por el señor </a:t>
            </a:r>
            <a:r>
              <a:rPr lang="es-AR" sz="1200" dirty="0" smtClean="0">
                <a:latin typeface="Arial" panose="020B0604020202020204" pitchFamily="34" charset="0"/>
                <a:ea typeface="Calibri" panose="020F0502020204030204" pitchFamily="34" charset="0"/>
                <a:cs typeface="Arial" panose="020B0604020202020204" pitchFamily="34" charset="0"/>
              </a:rPr>
              <a:t>OSCAR JAVIER LOPEZ GOMEZ </a:t>
            </a:r>
            <a:r>
              <a:rPr lang="es-AR" sz="1200" dirty="0">
                <a:latin typeface="Arial" panose="020B0604020202020204" pitchFamily="34" charset="0"/>
                <a:ea typeface="Calibri" panose="020F0502020204030204" pitchFamily="34" charset="0"/>
                <a:cs typeface="Arial" panose="020B0604020202020204" pitchFamily="34" charset="0"/>
              </a:rPr>
              <a:t>los </a:t>
            </a:r>
            <a:r>
              <a:rPr lang="es-AR" sz="1200" dirty="0" smtClean="0">
                <a:latin typeface="Arial" panose="020B0604020202020204" pitchFamily="34" charset="0"/>
                <a:ea typeface="Calibri" panose="020F0502020204030204" pitchFamily="34" charset="0"/>
                <a:cs typeface="Arial" panose="020B0604020202020204" pitchFamily="34" charset="0"/>
              </a:rPr>
              <a:t>E.M.P. y E.F. </a:t>
            </a:r>
            <a:r>
              <a:rPr lang="es-AR" sz="1200" dirty="0">
                <a:latin typeface="Arial" panose="020B0604020202020204" pitchFamily="34" charset="0"/>
                <a:ea typeface="Calibri" panose="020F0502020204030204" pitchFamily="34" charset="0"/>
                <a:cs typeface="Arial" panose="020B0604020202020204" pitchFamily="34" charset="0"/>
              </a:rPr>
              <a:t>aquí recolectados permiten inferir razonablemente que no coinciden con la </a:t>
            </a:r>
            <a:r>
              <a:rPr lang="es-AR" sz="1200" dirty="0" smtClean="0">
                <a:latin typeface="Arial" panose="020B0604020202020204" pitchFamily="34" charset="0"/>
                <a:ea typeface="Calibri" panose="020F0502020204030204" pitchFamily="34" charset="0"/>
                <a:cs typeface="Arial" panose="020B0604020202020204" pitchFamily="34" charset="0"/>
              </a:rPr>
              <a:t>realidad y se demuestra la participación del conductor en la conducta punible. </a:t>
            </a:r>
            <a:endParaRPr lang="es-AR" sz="1200" dirty="0">
              <a:effectLst/>
              <a:latin typeface="Arial" panose="020B0604020202020204" pitchFamily="34" charset="0"/>
              <a:ea typeface="Calibri" panose="020F0502020204030204" pitchFamily="34" charset="0"/>
              <a:cs typeface="Arial" panose="020B0604020202020204" pitchFamily="34" charset="0"/>
            </a:endParaRPr>
          </a:p>
        </p:txBody>
      </p:sp>
      <p:sp>
        <p:nvSpPr>
          <p:cNvPr id="5" name="Rectángulo 4"/>
          <p:cNvSpPr/>
          <p:nvPr/>
        </p:nvSpPr>
        <p:spPr>
          <a:xfrm>
            <a:off x="107504" y="2576013"/>
            <a:ext cx="8797681" cy="1193661"/>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9407815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699792" y="2708920"/>
            <a:ext cx="3751348" cy="1862048"/>
          </a:xfrm>
          <a:prstGeom prst="rect">
            <a:avLst/>
          </a:prstGeom>
          <a:noFill/>
        </p:spPr>
        <p:txBody>
          <a:bodyPr wrap="none">
            <a:spAutoFit/>
          </a:bodyPr>
          <a:lstStyle/>
          <a:p>
            <a:pPr algn="ctr">
              <a:defRPr/>
            </a:pPr>
            <a:r>
              <a:rPr lang="es-ES" sz="115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gency FB" pitchFamily="34" charset="0"/>
                <a:cs typeface="Arial" charset="0"/>
              </a:rPr>
              <a:t>Gracias</a:t>
            </a:r>
          </a:p>
        </p:txBody>
      </p:sp>
      <p:sp>
        <p:nvSpPr>
          <p:cNvPr id="4" name="3 Rectángulo"/>
          <p:cNvSpPr/>
          <p:nvPr/>
        </p:nvSpPr>
        <p:spPr>
          <a:xfrm>
            <a:off x="1547664" y="5373216"/>
            <a:ext cx="6864805" cy="711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s-ES" sz="3200" dirty="0">
                <a:solidFill>
                  <a:schemeClr val="tx1"/>
                </a:solidFill>
                <a:effectLst>
                  <a:outerShdw blurRad="63500" sx="102000" sy="102000" algn="ctr" rotWithShape="0">
                    <a:prstClr val="black">
                      <a:alpha val="40000"/>
                    </a:prstClr>
                  </a:outerShdw>
                </a:effectLst>
                <a:latin typeface="Helvetica" panose="020B0604020202020204" pitchFamily="34" charset="0"/>
                <a:ea typeface="Adobe Fan Heiti Std B" pitchFamily="34" charset="-128"/>
                <a:cs typeface="Helvetica" panose="020B0604020202020204" pitchFamily="34" charset="0"/>
              </a:rPr>
              <a:t>Dirección de Transito y Transporte </a:t>
            </a:r>
            <a:r>
              <a:rPr lang="es-ES" sz="3600" b="1" dirty="0">
                <a:solidFill>
                  <a:schemeClr val="tx1"/>
                </a:solidFill>
                <a:effectLst>
                  <a:outerShdw blurRad="63500" sx="102000" sy="102000" algn="ctr" rotWithShape="0">
                    <a:prstClr val="black">
                      <a:alpha val="40000"/>
                    </a:prstClr>
                  </a:outerShdw>
                </a:effectLst>
                <a:latin typeface="Helvetica" panose="020B0604020202020204" pitchFamily="34" charset="0"/>
                <a:ea typeface="Adobe Fan Heiti Std B" pitchFamily="34" charset="-128"/>
                <a:cs typeface="Helvetica" panose="020B0604020202020204" pitchFamily="34" charset="0"/>
              </a:rPr>
              <a:t>Policía Nacional</a:t>
            </a:r>
          </a:p>
        </p:txBody>
      </p:sp>
      <p:sp>
        <p:nvSpPr>
          <p:cNvPr id="5" name="4 Rectángulo"/>
          <p:cNvSpPr/>
          <p:nvPr/>
        </p:nvSpPr>
        <p:spPr>
          <a:xfrm>
            <a:off x="2339752" y="980728"/>
            <a:ext cx="4536504" cy="360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s-ES" sz="2400" dirty="0">
                <a:solidFill>
                  <a:schemeClr val="tx1"/>
                </a:solidFill>
                <a:effectLst>
                  <a:outerShdw blurRad="63500" sx="102000" sy="102000" algn="ctr" rotWithShape="0">
                    <a:prstClr val="black">
                      <a:alpha val="40000"/>
                    </a:prstClr>
                  </a:outerShdw>
                </a:effectLst>
                <a:latin typeface="Helvetica" panose="020B0604020202020204" pitchFamily="34" charset="0"/>
                <a:ea typeface="Adobe Fan Heiti Std B" pitchFamily="34" charset="-128"/>
                <a:cs typeface="Helvetica" panose="020B0604020202020204" pitchFamily="34" charset="0"/>
              </a:rPr>
              <a:t>Grupo de Investigación Criminal</a:t>
            </a:r>
            <a:endParaRPr lang="es-ES" sz="2800" b="1" dirty="0">
              <a:solidFill>
                <a:schemeClr val="tx1"/>
              </a:solidFill>
              <a:effectLst>
                <a:outerShdw blurRad="63500" sx="102000" sy="102000" algn="ctr" rotWithShape="0">
                  <a:prstClr val="black">
                    <a:alpha val="40000"/>
                  </a:prstClr>
                </a:outerShdw>
              </a:effectLst>
              <a:latin typeface="Helvetica" panose="020B0604020202020204" pitchFamily="34" charset="0"/>
              <a:ea typeface="Adobe Fan Heiti Std B" pitchFamily="34" charset="-128"/>
              <a:cs typeface="Helvetica" panose="020B0604020202020204" pitchFamily="34" charset="0"/>
            </a:endParaRPr>
          </a:p>
        </p:txBody>
      </p:sp>
    </p:spTree>
    <p:extLst>
      <p:ext uri="{BB962C8B-B14F-4D97-AF65-F5344CB8AC3E}">
        <p14:creationId xmlns:p14="http://schemas.microsoft.com/office/powerpoint/2010/main" val="45303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500063" y="285750"/>
            <a:ext cx="6929437" cy="857250"/>
          </a:xfrm>
          <a:prstGeom prst="rect">
            <a:avLst/>
          </a:prstGeom>
          <a:noFill/>
          <a:ln w="9525">
            <a:noFill/>
            <a:miter lim="800000"/>
            <a:headEnd/>
            <a:tailEnd/>
          </a:ln>
        </p:spPr>
        <p:txBody>
          <a:bodyPr wrap="none" lIns="91412" tIns="45706" rIns="91412" bIns="45706" anchor="ctr"/>
          <a:lstStyle/>
          <a:p>
            <a:pPr algn="ctr" eaLnBrk="0" hangingPunct="0">
              <a:defRPr/>
            </a:pPr>
            <a:r>
              <a:rPr lang="es-ES" sz="3200" b="1" dirty="0">
                <a:solidFill>
                  <a:prstClr val="black"/>
                </a:solidFill>
                <a:effectLst>
                  <a:outerShdw blurRad="38100" dist="38100" dir="2700000" algn="tl">
                    <a:srgbClr val="000000">
                      <a:alpha val="43137"/>
                    </a:srgbClr>
                  </a:outerShdw>
                  <a:reflection blurRad="6350" stA="55000" endA="300" endPos="45500" dir="5400000" sy="-100000" algn="bl" rotWithShape="0"/>
                </a:effectLst>
                <a:latin typeface="Gill Sans MT" pitchFamily="34" charset="0"/>
              </a:rPr>
              <a:t>HURTO </a:t>
            </a:r>
            <a:r>
              <a:rPr lang="es-ES" sz="3200" b="1" dirty="0" smtClean="0">
                <a:solidFill>
                  <a:prstClr val="black"/>
                </a:solidFill>
                <a:effectLst>
                  <a:outerShdw blurRad="38100" dist="38100" dir="2700000" algn="tl">
                    <a:srgbClr val="000000">
                      <a:alpha val="43137"/>
                    </a:srgbClr>
                  </a:outerShdw>
                  <a:reflection blurRad="6350" stA="55000" endA="300" endPos="45500" dir="5400000" sy="-100000" algn="bl" rotWithShape="0"/>
                </a:effectLst>
                <a:latin typeface="Gill Sans MT" pitchFamily="34" charset="0"/>
              </a:rPr>
              <a:t>POLIETILENO </a:t>
            </a:r>
            <a:endParaRPr lang="es-ES" sz="3200" b="1" dirty="0">
              <a:solidFill>
                <a:prstClr val="black"/>
              </a:solidFill>
              <a:effectLst>
                <a:outerShdw blurRad="38100" dist="38100" dir="2700000" algn="tl">
                  <a:srgbClr val="000000">
                    <a:alpha val="43137"/>
                  </a:srgbClr>
                </a:outerShdw>
                <a:reflection blurRad="6350" stA="55000" endA="300" endPos="45500" dir="5400000" sy="-100000" algn="bl" rotWithShape="0"/>
              </a:effectLst>
              <a:latin typeface="Gill Sans MT" pitchFamily="34" charset="0"/>
            </a:endParaRPr>
          </a:p>
        </p:txBody>
      </p:sp>
      <p:graphicFrame>
        <p:nvGraphicFramePr>
          <p:cNvPr id="2" name="Tabla 1"/>
          <p:cNvGraphicFramePr>
            <a:graphicFrameLocks noGrp="1"/>
          </p:cNvGraphicFramePr>
          <p:nvPr>
            <p:extLst>
              <p:ext uri="{D42A27DB-BD31-4B8C-83A1-F6EECF244321}">
                <p14:modId xmlns:p14="http://schemas.microsoft.com/office/powerpoint/2010/main" val="4043911004"/>
              </p:ext>
            </p:extLst>
          </p:nvPr>
        </p:nvGraphicFramePr>
        <p:xfrm>
          <a:off x="2555776" y="1484785"/>
          <a:ext cx="6009868" cy="3795124"/>
        </p:xfrm>
        <a:graphic>
          <a:graphicData uri="http://schemas.openxmlformats.org/drawingml/2006/table">
            <a:tbl>
              <a:tblPr firstRow="1" firstCol="1" bandRow="1">
                <a:tableStyleId>{5940675A-B579-460E-94D1-54222C63F5DA}</a:tableStyleId>
              </a:tblPr>
              <a:tblGrid>
                <a:gridCol w="1496011">
                  <a:extLst>
                    <a:ext uri="{9D8B030D-6E8A-4147-A177-3AD203B41FA5}">
                      <a16:colId xmlns:a16="http://schemas.microsoft.com/office/drawing/2014/main" val="20000"/>
                    </a:ext>
                  </a:extLst>
                </a:gridCol>
                <a:gridCol w="4513857">
                  <a:extLst>
                    <a:ext uri="{9D8B030D-6E8A-4147-A177-3AD203B41FA5}">
                      <a16:colId xmlns:a16="http://schemas.microsoft.com/office/drawing/2014/main" val="20001"/>
                    </a:ext>
                  </a:extLst>
                </a:gridCol>
              </a:tblGrid>
              <a:tr h="285670">
                <a:tc gridSpan="2">
                  <a:txBody>
                    <a:bodyPr/>
                    <a:lstStyle/>
                    <a:p>
                      <a:pPr algn="ctr" hangingPunct="0">
                        <a:spcAft>
                          <a:spcPts val="0"/>
                        </a:spcAft>
                      </a:pPr>
                      <a:r>
                        <a:rPr lang="es-ES_tradnl" sz="1800" dirty="0">
                          <a:effectLst/>
                        </a:rPr>
                        <a:t>DATOS DEL CASO </a:t>
                      </a:r>
                      <a:endParaRPr lang="es-CO" sz="2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val="10000"/>
                  </a:ext>
                </a:extLst>
              </a:tr>
              <a:tr h="270341">
                <a:tc gridSpan="2">
                  <a:txBody>
                    <a:bodyPr/>
                    <a:lstStyle/>
                    <a:p>
                      <a:pPr algn="ctr" hangingPunct="0">
                        <a:spcAft>
                          <a:spcPts val="0"/>
                        </a:spcAft>
                      </a:pPr>
                      <a:r>
                        <a:rPr lang="es-ES_tradnl" sz="1800" b="1" dirty="0" smtClean="0">
                          <a:effectLst/>
                        </a:rPr>
                        <a:t>CONDUCTOR: OSCAR JAVIER LOPEZ</a:t>
                      </a:r>
                      <a:r>
                        <a:rPr lang="es-ES_tradnl" sz="1800" b="1" baseline="0" dirty="0" smtClean="0">
                          <a:effectLst/>
                        </a:rPr>
                        <a:t> GOMEZ</a:t>
                      </a:r>
                      <a:endParaRPr lang="es-ES_tradnl" sz="1800" b="0" dirty="0">
                        <a:effectLst/>
                      </a:endParaRPr>
                    </a:p>
                    <a:p>
                      <a:pPr algn="ctr" hangingPunct="0">
                        <a:spcAft>
                          <a:spcPts val="0"/>
                        </a:spcAft>
                      </a:pPr>
                      <a:r>
                        <a:rPr lang="es-ES_tradnl" sz="1800" b="1" dirty="0">
                          <a:effectLst/>
                        </a:rPr>
                        <a:t> </a:t>
                      </a:r>
                      <a:r>
                        <a:rPr lang="es-ES_tradnl" sz="1800" dirty="0">
                          <a:effectLst/>
                        </a:rPr>
                        <a:t>C.C. N° </a:t>
                      </a:r>
                      <a:r>
                        <a:rPr lang="es-ES_tradnl" sz="1800" dirty="0" smtClean="0">
                          <a:effectLst/>
                        </a:rPr>
                        <a:t>91.108.420</a:t>
                      </a:r>
                      <a:endParaRPr lang="es-CO" sz="2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val="10001"/>
                  </a:ext>
                </a:extLst>
              </a:tr>
              <a:tr h="204846">
                <a:tc>
                  <a:txBody>
                    <a:bodyPr/>
                    <a:lstStyle/>
                    <a:p>
                      <a:pPr algn="ctr" hangingPunct="0">
                        <a:spcAft>
                          <a:spcPts val="0"/>
                        </a:spcAft>
                      </a:pPr>
                      <a:r>
                        <a:rPr lang="es-ES_tradnl" sz="1800" b="1" dirty="0">
                          <a:effectLst/>
                        </a:rPr>
                        <a:t>N.U.C.</a:t>
                      </a:r>
                      <a:endParaRPr lang="es-CO" sz="20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spcAft>
                          <a:spcPts val="0"/>
                        </a:spcAft>
                      </a:pPr>
                      <a:r>
                        <a:rPr lang="es-CO" sz="2000" dirty="0" smtClea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258996000418201800560</a:t>
                      </a:r>
                      <a:endParaRPr lang="es-CO" sz="2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04846">
                <a:tc>
                  <a:txBody>
                    <a:bodyPr/>
                    <a:lstStyle/>
                    <a:p>
                      <a:pPr algn="ctr" hangingPunct="0">
                        <a:spcAft>
                          <a:spcPts val="0"/>
                        </a:spcAft>
                      </a:pPr>
                      <a:r>
                        <a:rPr lang="es-ES_tradnl" sz="1800" b="1">
                          <a:effectLst/>
                        </a:rPr>
                        <a:t>FECHA</a:t>
                      </a:r>
                      <a:endParaRPr lang="es-CO" sz="20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spcAft>
                          <a:spcPts val="0"/>
                        </a:spcAft>
                      </a:pPr>
                      <a:r>
                        <a:rPr lang="es-ES_tradnl" sz="1800" dirty="0" smtClean="0">
                          <a:effectLst/>
                          <a:latin typeface="Arial" panose="020B0604020202020204" pitchFamily="34" charset="0"/>
                          <a:cs typeface="Arial" panose="020B0604020202020204" pitchFamily="34" charset="0"/>
                        </a:rPr>
                        <a:t>3 </a:t>
                      </a:r>
                      <a:r>
                        <a:rPr lang="es-ES_tradnl" sz="1800" dirty="0">
                          <a:effectLst/>
                          <a:latin typeface="Arial" panose="020B0604020202020204" pitchFamily="34" charset="0"/>
                          <a:cs typeface="Arial" panose="020B0604020202020204" pitchFamily="34" charset="0"/>
                        </a:rPr>
                        <a:t>DE </a:t>
                      </a:r>
                      <a:r>
                        <a:rPr lang="es-ES_tradnl" sz="1800" dirty="0" smtClean="0">
                          <a:effectLst/>
                          <a:latin typeface="Arial" panose="020B0604020202020204" pitchFamily="34" charset="0"/>
                          <a:cs typeface="Arial" panose="020B0604020202020204" pitchFamily="34" charset="0"/>
                        </a:rPr>
                        <a:t>JULIO </a:t>
                      </a:r>
                      <a:r>
                        <a:rPr lang="es-ES_tradnl" sz="1800" dirty="0">
                          <a:effectLst/>
                          <a:latin typeface="Arial" panose="020B0604020202020204" pitchFamily="34" charset="0"/>
                          <a:cs typeface="Arial" panose="020B0604020202020204" pitchFamily="34" charset="0"/>
                        </a:rPr>
                        <a:t>DEL 2018</a:t>
                      </a:r>
                      <a:endParaRPr lang="es-CO"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003"/>
                  </a:ext>
                </a:extLst>
              </a:tr>
              <a:tr h="183944">
                <a:tc>
                  <a:txBody>
                    <a:bodyPr/>
                    <a:lstStyle/>
                    <a:p>
                      <a:pPr algn="ctr" hangingPunct="0">
                        <a:spcAft>
                          <a:spcPts val="0"/>
                        </a:spcAft>
                      </a:pPr>
                      <a:r>
                        <a:rPr lang="es-ES_tradnl" sz="1800" b="1">
                          <a:effectLst/>
                        </a:rPr>
                        <a:t>HORA</a:t>
                      </a:r>
                      <a:endParaRPr lang="es-CO" sz="20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spcAft>
                          <a:spcPts val="0"/>
                        </a:spcAft>
                      </a:pPr>
                      <a:r>
                        <a:rPr lang="es-ES_tradnl" sz="1800" dirty="0" smtClean="0">
                          <a:effectLst/>
                          <a:latin typeface="Arial" panose="020B0604020202020204" pitchFamily="34" charset="0"/>
                          <a:cs typeface="Arial" panose="020B0604020202020204" pitchFamily="34" charset="0"/>
                        </a:rPr>
                        <a:t>19:30 </a:t>
                      </a:r>
                      <a:r>
                        <a:rPr lang="es-ES_tradnl" sz="1800" dirty="0">
                          <a:effectLst/>
                          <a:latin typeface="Arial" panose="020B0604020202020204" pitchFamily="34" charset="0"/>
                          <a:cs typeface="Arial" panose="020B0604020202020204" pitchFamily="34" charset="0"/>
                        </a:rPr>
                        <a:t>HORAS</a:t>
                      </a:r>
                      <a:endParaRPr lang="es-CO"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004"/>
                  </a:ext>
                </a:extLst>
              </a:tr>
              <a:tr h="367887">
                <a:tc>
                  <a:txBody>
                    <a:bodyPr/>
                    <a:lstStyle/>
                    <a:p>
                      <a:pPr algn="ctr" hangingPunct="0">
                        <a:spcAft>
                          <a:spcPts val="0"/>
                        </a:spcAft>
                      </a:pPr>
                      <a:r>
                        <a:rPr lang="es-ES_tradnl" sz="1800" b="1">
                          <a:effectLst/>
                        </a:rPr>
                        <a:t>HECHOS</a:t>
                      </a:r>
                      <a:endParaRPr lang="es-CO" sz="20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spcAft>
                          <a:spcPts val="0"/>
                        </a:spcAft>
                      </a:pPr>
                      <a:r>
                        <a:rPr lang="es-CO" sz="18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VIA BRICEÑO - ZIPAQUIRA</a:t>
                      </a:r>
                      <a:endParaRPr lang="es-CO"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005"/>
                  </a:ext>
                </a:extLst>
              </a:tr>
              <a:tr h="183944">
                <a:tc>
                  <a:txBody>
                    <a:bodyPr/>
                    <a:lstStyle/>
                    <a:p>
                      <a:pPr algn="ctr" hangingPunct="0">
                        <a:spcAft>
                          <a:spcPts val="0"/>
                        </a:spcAft>
                      </a:pPr>
                      <a:r>
                        <a:rPr lang="es-ES_tradnl" sz="1800" b="1">
                          <a:effectLst/>
                        </a:rPr>
                        <a:t>DELITO</a:t>
                      </a:r>
                      <a:endParaRPr lang="es-CO" sz="20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spcAft>
                          <a:spcPts val="0"/>
                        </a:spcAft>
                      </a:pPr>
                      <a:r>
                        <a:rPr lang="es-ES_tradnl" sz="1800" baseline="0" dirty="0" smtClean="0">
                          <a:solidFill>
                            <a:schemeClr val="tx1"/>
                          </a:solidFill>
                          <a:effectLst/>
                          <a:latin typeface="Arial" panose="020B0604020202020204" pitchFamily="34" charset="0"/>
                          <a:ea typeface="+mn-ea"/>
                          <a:cs typeface="Arial" panose="020B0604020202020204" pitchFamily="34" charset="0"/>
                        </a:rPr>
                        <a:t>HURTO CALIFICADO Y AGRAVADO EN CONCURSO CON LA FALSA DENUNCIA</a:t>
                      </a:r>
                      <a:endParaRPr lang="es-CO"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006"/>
                  </a:ext>
                </a:extLst>
              </a:tr>
              <a:tr h="367887">
                <a:tc>
                  <a:txBody>
                    <a:bodyPr/>
                    <a:lstStyle/>
                    <a:p>
                      <a:pPr algn="ctr" hangingPunct="0">
                        <a:spcAft>
                          <a:spcPts val="0"/>
                        </a:spcAft>
                      </a:pPr>
                      <a:r>
                        <a:rPr lang="es-ES_tradnl" sz="1800" b="1">
                          <a:effectLst/>
                        </a:rPr>
                        <a:t>MODALIDAD</a:t>
                      </a:r>
                      <a:endParaRPr lang="es-CO" sz="20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spcAft>
                          <a:spcPts val="0"/>
                        </a:spcAft>
                      </a:pPr>
                      <a:r>
                        <a:rPr lang="es-ES_tradnl" sz="1800" dirty="0" smtClean="0">
                          <a:solidFill>
                            <a:schemeClr val="tx1"/>
                          </a:solidFill>
                          <a:effectLst/>
                          <a:latin typeface="Arial" panose="020B0604020202020204" pitchFamily="34" charset="0"/>
                          <a:ea typeface="+mn-ea"/>
                          <a:cs typeface="Arial" panose="020B0604020202020204" pitchFamily="34" charset="0"/>
                        </a:rPr>
                        <a:t>FALSA</a:t>
                      </a:r>
                      <a:r>
                        <a:rPr lang="es-ES_tradnl" sz="1800" baseline="0" dirty="0" smtClean="0">
                          <a:solidFill>
                            <a:schemeClr val="tx1"/>
                          </a:solidFill>
                          <a:effectLst/>
                          <a:latin typeface="Arial" panose="020B0604020202020204" pitchFamily="34" charset="0"/>
                          <a:ea typeface="+mn-ea"/>
                          <a:cs typeface="Arial" panose="020B0604020202020204" pitchFamily="34" charset="0"/>
                        </a:rPr>
                        <a:t> DENUNCIA</a:t>
                      </a:r>
                      <a:endParaRPr lang="es-CO"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007"/>
                  </a:ext>
                </a:extLst>
              </a:tr>
              <a:tr h="183944">
                <a:tc>
                  <a:txBody>
                    <a:bodyPr/>
                    <a:lstStyle/>
                    <a:p>
                      <a:pPr algn="ctr" hangingPunct="0">
                        <a:spcAft>
                          <a:spcPts val="0"/>
                        </a:spcAft>
                      </a:pPr>
                      <a:r>
                        <a:rPr lang="es-ES_tradnl" sz="1800" b="1">
                          <a:effectLst/>
                        </a:rPr>
                        <a:t>VEHÍCULO </a:t>
                      </a:r>
                      <a:endParaRPr lang="es-CO" sz="20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spcAft>
                          <a:spcPts val="0"/>
                        </a:spcAft>
                      </a:pPr>
                      <a:r>
                        <a:rPr lang="es-ES_tradnl" sz="1800" dirty="0">
                          <a:effectLst/>
                          <a:latin typeface="Arial" panose="020B0604020202020204" pitchFamily="34" charset="0"/>
                          <a:cs typeface="Arial" panose="020B0604020202020204" pitchFamily="34" charset="0"/>
                        </a:rPr>
                        <a:t>TRACTOCAMION DE PLACAS </a:t>
                      </a:r>
                      <a:r>
                        <a:rPr lang="es-ES_tradnl" sz="1800" dirty="0" smtClean="0">
                          <a:effectLst/>
                          <a:latin typeface="Arial" panose="020B0604020202020204" pitchFamily="34" charset="0"/>
                          <a:cs typeface="Arial" panose="020B0604020202020204" pitchFamily="34" charset="0"/>
                        </a:rPr>
                        <a:t>XVB-371</a:t>
                      </a:r>
                      <a:endParaRPr lang="es-CO"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008"/>
                  </a:ext>
                </a:extLst>
              </a:tr>
              <a:tr h="183944">
                <a:tc>
                  <a:txBody>
                    <a:bodyPr/>
                    <a:lstStyle/>
                    <a:p>
                      <a:pPr algn="ctr" hangingPunct="0">
                        <a:spcAft>
                          <a:spcPts val="0"/>
                        </a:spcAft>
                      </a:pPr>
                      <a:r>
                        <a:rPr lang="es-ES_tradnl" sz="1800" b="1" dirty="0">
                          <a:effectLst/>
                        </a:rPr>
                        <a:t>MERCANICIA</a:t>
                      </a:r>
                      <a:endParaRPr lang="es-CO" sz="20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spcAft>
                          <a:spcPts val="0"/>
                        </a:spcAft>
                      </a:pPr>
                      <a:r>
                        <a:rPr lang="es-CO" sz="18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14</a:t>
                      </a:r>
                      <a:r>
                        <a:rPr lang="es-CO" sz="1800" baseline="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 TONELADAS DE POLIETILENO</a:t>
                      </a:r>
                      <a:endParaRPr lang="es-CO"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009"/>
                  </a:ext>
                </a:extLst>
              </a:tr>
              <a:tr h="183944">
                <a:tc>
                  <a:txBody>
                    <a:bodyPr/>
                    <a:lstStyle/>
                    <a:p>
                      <a:pPr algn="ctr" hangingPunct="0">
                        <a:spcAft>
                          <a:spcPts val="0"/>
                        </a:spcAft>
                      </a:pPr>
                      <a:r>
                        <a:rPr lang="es-ES_tradnl" sz="1800" b="1" dirty="0">
                          <a:effectLst/>
                        </a:rPr>
                        <a:t>EMPRESA</a:t>
                      </a:r>
                      <a:endParaRPr lang="es-CO" sz="20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spcAft>
                          <a:spcPts val="0"/>
                        </a:spcAft>
                      </a:pPr>
                      <a:r>
                        <a:rPr lang="es-CO" sz="1800" dirty="0" smtClea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COTRASUR</a:t>
                      </a:r>
                      <a:endParaRPr lang="es-CO"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10"/>
                  </a:ext>
                </a:extLst>
              </a:tr>
            </a:tbl>
          </a:graphicData>
        </a:graphic>
      </p:graphicFrame>
      <p:pic>
        <p:nvPicPr>
          <p:cNvPr id="7" name="Imagen 6"/>
          <p:cNvPicPr/>
          <p:nvPr/>
        </p:nvPicPr>
        <p:blipFill rotWithShape="1">
          <a:blip r:embed="rId3"/>
          <a:srcRect l="42816" t="30115" r="41692" b="36089"/>
          <a:stretch/>
        </p:blipFill>
        <p:spPr bwMode="auto">
          <a:xfrm>
            <a:off x="179512" y="1916832"/>
            <a:ext cx="2272016" cy="32403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774144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69 CuadroTexto"/>
          <p:cNvSpPr txBox="1"/>
          <p:nvPr/>
        </p:nvSpPr>
        <p:spPr>
          <a:xfrm>
            <a:off x="742328" y="169113"/>
            <a:ext cx="7561263" cy="861774"/>
          </a:xfrm>
          <a:prstGeom prst="rect">
            <a:avLst/>
          </a:prstGeom>
          <a:noFill/>
        </p:spPr>
        <p:txBody>
          <a:bodyPr>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endParaRPr lang="es-ES" dirty="0">
              <a:solidFill>
                <a:srgbClr val="006600"/>
              </a:solidFill>
              <a:latin typeface="Verdana" pitchFamily="34" charset="0"/>
              <a:ea typeface="Verdana" pitchFamily="34" charset="0"/>
              <a:cs typeface="Verdana" pitchFamily="34" charset="0"/>
            </a:endParaRPr>
          </a:p>
        </p:txBody>
      </p:sp>
      <p:sp>
        <p:nvSpPr>
          <p:cNvPr id="64" name="3 CuadroTexto"/>
          <p:cNvSpPr txBox="1">
            <a:spLocks noChangeArrowheads="1"/>
          </p:cNvSpPr>
          <p:nvPr/>
        </p:nvSpPr>
        <p:spPr bwMode="auto">
          <a:xfrm>
            <a:off x="251520" y="1258014"/>
            <a:ext cx="7747212" cy="1738938"/>
          </a:xfrm>
          <a:prstGeom prst="rect">
            <a:avLst/>
          </a:prstGeom>
          <a:noFill/>
          <a:ln w="9525">
            <a:noFill/>
            <a:miter lim="800000"/>
            <a:headEnd/>
            <a:tailEnd/>
          </a:ln>
        </p:spPr>
        <p:txBody>
          <a:bodyPr wrap="square">
            <a:spAutoFit/>
          </a:bodyPr>
          <a:lstStyle/>
          <a:p>
            <a:pPr marL="342900" indent="-342900" algn="just">
              <a:buFont typeface="Arial" panose="020B0604020202020204" pitchFamily="34" charset="0"/>
              <a:buChar char="•"/>
              <a:defRPr/>
            </a:pPr>
            <a:r>
              <a:rPr lang="es-ES" sz="1500" dirty="0">
                <a:solidFill>
                  <a:prstClr val="black"/>
                </a:solidFill>
                <a:latin typeface="Arial" pitchFamily="34" charset="0"/>
                <a:cs typeface="Arial" pitchFamily="34" charset="0"/>
              </a:rPr>
              <a:t>El </a:t>
            </a:r>
            <a:r>
              <a:rPr lang="es-ES" sz="1500" dirty="0" smtClean="0">
                <a:solidFill>
                  <a:prstClr val="black"/>
                </a:solidFill>
                <a:latin typeface="Arial" pitchFamily="34" charset="0"/>
                <a:cs typeface="Arial" pitchFamily="34" charset="0"/>
              </a:rPr>
              <a:t>03-07-2018 </a:t>
            </a:r>
            <a:r>
              <a:rPr lang="es-ES" sz="1500" dirty="0">
                <a:solidFill>
                  <a:prstClr val="black"/>
                </a:solidFill>
                <a:latin typeface="Arial" pitchFamily="34" charset="0"/>
                <a:cs typeface="Arial" pitchFamily="34" charset="0"/>
              </a:rPr>
              <a:t>se reporta el hurto del vehículo tractocamion de placas </a:t>
            </a:r>
            <a:r>
              <a:rPr lang="es-ES" sz="1600" dirty="0">
                <a:solidFill>
                  <a:prstClr val="black"/>
                </a:solidFill>
                <a:latin typeface="Arial" panose="020B0604020202020204" pitchFamily="34" charset="0"/>
                <a:cs typeface="Arial" panose="020B0604020202020204" pitchFamily="34" charset="0"/>
              </a:rPr>
              <a:t>XVB-371 </a:t>
            </a:r>
            <a:r>
              <a:rPr lang="es-ES" sz="1500" dirty="0" smtClean="0">
                <a:solidFill>
                  <a:prstClr val="black"/>
                </a:solidFill>
                <a:latin typeface="Arial" pitchFamily="34" charset="0"/>
                <a:cs typeface="Arial" pitchFamily="34" charset="0"/>
              </a:rPr>
              <a:t>cargado con 14 toneladas de polietileno, al </a:t>
            </a:r>
            <a:r>
              <a:rPr lang="es-ES" sz="1500" dirty="0">
                <a:solidFill>
                  <a:prstClr val="black"/>
                </a:solidFill>
                <a:latin typeface="Arial" pitchFamily="34" charset="0"/>
                <a:cs typeface="Arial" pitchFamily="34" charset="0"/>
              </a:rPr>
              <a:t>conocerse el evento se dispone a solicitar la trazabilidad </a:t>
            </a:r>
            <a:r>
              <a:rPr lang="es-ES" sz="1500" dirty="0" smtClean="0">
                <a:solidFill>
                  <a:prstClr val="black"/>
                </a:solidFill>
                <a:latin typeface="Arial" pitchFamily="34" charset="0"/>
                <a:cs typeface="Arial" pitchFamily="34" charset="0"/>
              </a:rPr>
              <a:t>a la empresa satelital </a:t>
            </a:r>
            <a:r>
              <a:rPr lang="es-ES" sz="1600" dirty="0" smtClean="0">
                <a:solidFill>
                  <a:prstClr val="black"/>
                </a:solidFill>
                <a:latin typeface="Arial" panose="020B0604020202020204" pitchFamily="34" charset="0"/>
                <a:cs typeface="Arial" panose="020B0604020202020204" pitchFamily="34" charset="0"/>
              </a:rPr>
              <a:t>SKYWATCH.COM.CO</a:t>
            </a:r>
            <a:r>
              <a:rPr lang="es-ES" sz="1500" dirty="0" smtClean="0">
                <a:solidFill>
                  <a:prstClr val="black"/>
                </a:solidFill>
                <a:latin typeface="Arial" pitchFamily="34" charset="0"/>
                <a:cs typeface="Arial" pitchFamily="34" charset="0"/>
              </a:rPr>
              <a:t> a la cual esta vinculada el vehículo </a:t>
            </a:r>
            <a:r>
              <a:rPr lang="es-ES" sz="1500" dirty="0">
                <a:solidFill>
                  <a:prstClr val="black"/>
                </a:solidFill>
                <a:latin typeface="Arial" pitchFamily="34" charset="0"/>
                <a:cs typeface="Arial" pitchFamily="34" charset="0"/>
              </a:rPr>
              <a:t>y es hallado el día </a:t>
            </a:r>
            <a:r>
              <a:rPr lang="es-ES" sz="1500" dirty="0" smtClean="0">
                <a:solidFill>
                  <a:prstClr val="black"/>
                </a:solidFill>
                <a:latin typeface="Arial" pitchFamily="34" charset="0"/>
                <a:cs typeface="Arial" pitchFamily="34" charset="0"/>
              </a:rPr>
              <a:t>04/07/2018 </a:t>
            </a:r>
            <a:r>
              <a:rPr lang="es-ES" sz="1500" dirty="0">
                <a:solidFill>
                  <a:prstClr val="black"/>
                </a:solidFill>
                <a:latin typeface="Arial" pitchFamily="34" charset="0"/>
                <a:cs typeface="Arial" pitchFamily="34" charset="0"/>
              </a:rPr>
              <a:t>a las </a:t>
            </a:r>
            <a:r>
              <a:rPr lang="es-ES" sz="1500" dirty="0" smtClean="0">
                <a:solidFill>
                  <a:prstClr val="black"/>
                </a:solidFill>
                <a:latin typeface="Arial" pitchFamily="34" charset="0"/>
                <a:cs typeface="Arial" pitchFamily="34" charset="0"/>
              </a:rPr>
              <a:t>07:00 </a:t>
            </a:r>
            <a:r>
              <a:rPr lang="es-ES" sz="1500" dirty="0">
                <a:solidFill>
                  <a:prstClr val="black"/>
                </a:solidFill>
                <a:latin typeface="Arial" pitchFamily="34" charset="0"/>
                <a:cs typeface="Arial" pitchFamily="34" charset="0"/>
              </a:rPr>
              <a:t>horas, en el sector de calle </a:t>
            </a:r>
            <a:r>
              <a:rPr lang="es-ES" sz="1500" dirty="0" smtClean="0">
                <a:solidFill>
                  <a:prstClr val="black"/>
                </a:solidFill>
                <a:latin typeface="Arial" pitchFamily="34" charset="0"/>
                <a:cs typeface="Arial" pitchFamily="34" charset="0"/>
              </a:rPr>
              <a:t>8 </a:t>
            </a:r>
            <a:r>
              <a:rPr lang="es-ES" sz="1500" dirty="0">
                <a:solidFill>
                  <a:prstClr val="black"/>
                </a:solidFill>
                <a:latin typeface="Arial" pitchFamily="34" charset="0"/>
                <a:cs typeface="Arial" pitchFamily="34" charset="0"/>
              </a:rPr>
              <a:t>con </a:t>
            </a:r>
            <a:r>
              <a:rPr lang="es-ES" sz="1500" dirty="0" smtClean="0">
                <a:solidFill>
                  <a:prstClr val="black"/>
                </a:solidFill>
                <a:latin typeface="Arial" pitchFamily="34" charset="0"/>
                <a:cs typeface="Arial" pitchFamily="34" charset="0"/>
              </a:rPr>
              <a:t>carrera 38 sector </a:t>
            </a:r>
            <a:r>
              <a:rPr lang="es-ES" sz="1500" dirty="0" smtClean="0">
                <a:solidFill>
                  <a:prstClr val="black"/>
                </a:solidFill>
                <a:latin typeface="Arial" pitchFamily="34" charset="0"/>
                <a:cs typeface="Arial" pitchFamily="34" charset="0"/>
              </a:rPr>
              <a:t>Susagua del municipio de Zipaquirá, sin carga “vacío”.</a:t>
            </a:r>
            <a:endParaRPr lang="es-ES" sz="1500" dirty="0">
              <a:solidFill>
                <a:prstClr val="black"/>
              </a:solidFill>
              <a:latin typeface="Arial" pitchFamily="34" charset="0"/>
              <a:cs typeface="Arial" pitchFamily="34" charset="0"/>
            </a:endParaRPr>
          </a:p>
          <a:p>
            <a:pPr algn="just">
              <a:defRPr/>
            </a:pPr>
            <a:r>
              <a:rPr lang="es-ES" sz="1500" b="1" i="1" dirty="0">
                <a:solidFill>
                  <a:prstClr val="black"/>
                </a:solidFill>
                <a:latin typeface="Arial" pitchFamily="34" charset="0"/>
                <a:cs typeface="Arial" pitchFamily="34" charset="0"/>
              </a:rPr>
              <a:t>	</a:t>
            </a:r>
            <a:r>
              <a:rPr lang="es-ES" sz="1500" i="1" dirty="0">
                <a:solidFill>
                  <a:prstClr val="black"/>
                </a:solidFill>
                <a:latin typeface="Arial" pitchFamily="34" charset="0"/>
                <a:cs typeface="Arial" pitchFamily="34" charset="0"/>
              </a:rPr>
              <a:t>                                                                  </a:t>
            </a:r>
          </a:p>
        </p:txBody>
      </p:sp>
      <p:pic>
        <p:nvPicPr>
          <p:cNvPr id="1026" name="Picture 2" descr="IMG-20180708-WA00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2708920"/>
            <a:ext cx="6264696" cy="350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867120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69 CuadroTexto"/>
          <p:cNvSpPr txBox="1"/>
          <p:nvPr/>
        </p:nvSpPr>
        <p:spPr>
          <a:xfrm>
            <a:off x="768070" y="169115"/>
            <a:ext cx="7561263" cy="861774"/>
          </a:xfrm>
          <a:prstGeom prst="rect">
            <a:avLst/>
          </a:prstGeom>
          <a:noFill/>
        </p:spPr>
        <p:txBody>
          <a:bodyPr>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sp>
        <p:nvSpPr>
          <p:cNvPr id="64" name="3 CuadroTexto"/>
          <p:cNvSpPr txBox="1">
            <a:spLocks noChangeArrowheads="1"/>
          </p:cNvSpPr>
          <p:nvPr/>
        </p:nvSpPr>
        <p:spPr bwMode="auto">
          <a:xfrm>
            <a:off x="162940" y="3563006"/>
            <a:ext cx="8611308" cy="1754326"/>
          </a:xfrm>
          <a:prstGeom prst="rect">
            <a:avLst/>
          </a:prstGeom>
          <a:noFill/>
          <a:ln w="9525">
            <a:noFill/>
            <a:miter lim="800000"/>
            <a:headEnd/>
            <a:tailEnd/>
          </a:ln>
        </p:spPr>
        <p:txBody>
          <a:bodyPr wrap="square">
            <a:spAutoFit/>
          </a:bodyPr>
          <a:lstStyle/>
          <a:p>
            <a:pPr marL="285750" lvl="0" indent="-285750" algn="just">
              <a:buFont typeface="Arial" panose="020B0604020202020204" pitchFamily="34" charset="0"/>
              <a:buChar char="•"/>
            </a:pPr>
            <a:r>
              <a:rPr lang="es-ES_tradnl" dirty="0">
                <a:latin typeface="Arial" panose="020B0604020202020204" pitchFamily="34" charset="0"/>
                <a:cs typeface="Arial" panose="020B0604020202020204" pitchFamily="34" charset="0"/>
              </a:rPr>
              <a:t>Se </a:t>
            </a:r>
            <a:r>
              <a:rPr lang="es-ES_tradnl" dirty="0" smtClean="0">
                <a:latin typeface="Arial" panose="020B0604020202020204" pitchFamily="34" charset="0"/>
                <a:cs typeface="Arial" panose="020B0604020202020204" pitchFamily="34" charset="0"/>
              </a:rPr>
              <a:t>realizo con la trazabilidad aportada por la empresa afecta del hurto COTRASUR la búsqueda de cámaras de video logrando encontrar 8 videos de los cuales 6 son de la trayectoria del tractocamion </a:t>
            </a:r>
            <a:r>
              <a:rPr lang="es-ES" dirty="0">
                <a:solidFill>
                  <a:prstClr val="black"/>
                </a:solidFill>
                <a:latin typeface="Arial" panose="020B0604020202020204" pitchFamily="34" charset="0"/>
                <a:cs typeface="Arial" panose="020B0604020202020204" pitchFamily="34" charset="0"/>
              </a:rPr>
              <a:t>de placas XVB-371 </a:t>
            </a:r>
            <a:r>
              <a:rPr lang="es-ES_tradnl" dirty="0" smtClean="0">
                <a:latin typeface="Arial" panose="020B0604020202020204" pitchFamily="34" charset="0"/>
                <a:cs typeface="Arial" panose="020B0604020202020204" pitchFamily="34" charset="0"/>
              </a:rPr>
              <a:t>desde que salió del Parque Industrial Acrópolis hasta donde lo dejaron abandonado y 2 son del conductor caminando cuando llega a </a:t>
            </a:r>
            <a:r>
              <a:rPr lang="es-ES_tradnl" dirty="0" smtClean="0">
                <a:latin typeface="Arial" panose="020B0604020202020204" pitchFamily="34" charset="0"/>
                <a:cs typeface="Arial" panose="020B0604020202020204" pitchFamily="34" charset="0"/>
              </a:rPr>
              <a:t>la estación </a:t>
            </a:r>
            <a:r>
              <a:rPr lang="es-ES_tradnl" dirty="0" smtClean="0">
                <a:latin typeface="Arial" panose="020B0604020202020204" pitchFamily="34" charset="0"/>
                <a:cs typeface="Arial" panose="020B0604020202020204" pitchFamily="34" charset="0"/>
              </a:rPr>
              <a:t>de servicio e informa a la policía del hurto. </a:t>
            </a:r>
            <a:endParaRPr lang="es-ES_tradnl" dirty="0">
              <a:latin typeface="Arial" panose="020B0604020202020204" pitchFamily="34" charset="0"/>
              <a:cs typeface="Arial" panose="020B0604020202020204" pitchFamily="34" charset="0"/>
            </a:endParaRPr>
          </a:p>
        </p:txBody>
      </p:sp>
      <p:sp>
        <p:nvSpPr>
          <p:cNvPr id="2" name="Rectángulo 1"/>
          <p:cNvSpPr/>
          <p:nvPr/>
        </p:nvSpPr>
        <p:spPr>
          <a:xfrm>
            <a:off x="8075" y="1265460"/>
            <a:ext cx="5827700" cy="369332"/>
          </a:xfrm>
          <a:prstGeom prst="rect">
            <a:avLst/>
          </a:prstGeom>
        </p:spPr>
        <p:txBody>
          <a:bodyPr wrap="square">
            <a:spAutoFit/>
          </a:bodyPr>
          <a:lstStyle/>
          <a:p>
            <a:pPr algn="ctr">
              <a:defRPr/>
            </a:pPr>
            <a:r>
              <a:rPr lang="es-CO" b="1" dirty="0">
                <a:latin typeface="Verdana" pitchFamily="34" charset="0"/>
                <a:ea typeface="Verdana" pitchFamily="34" charset="0"/>
                <a:cs typeface="Verdana" pitchFamily="34" charset="0"/>
              </a:rPr>
              <a:t>Desarrollo de programa metodológico</a:t>
            </a:r>
            <a:endParaRPr lang="es-ES" dirty="0">
              <a:latin typeface="Verdana" pitchFamily="34" charset="0"/>
              <a:ea typeface="Verdana" pitchFamily="34" charset="0"/>
              <a:cs typeface="Verdana" pitchFamily="34" charset="0"/>
            </a:endParaRPr>
          </a:p>
        </p:txBody>
      </p:sp>
      <p:sp>
        <p:nvSpPr>
          <p:cNvPr id="3" name="Rectángulo 2"/>
          <p:cNvSpPr/>
          <p:nvPr/>
        </p:nvSpPr>
        <p:spPr>
          <a:xfrm>
            <a:off x="175283" y="1665570"/>
            <a:ext cx="8611307" cy="646331"/>
          </a:xfrm>
          <a:prstGeom prst="rect">
            <a:avLst/>
          </a:prstGeom>
        </p:spPr>
        <p:txBody>
          <a:bodyPr wrap="square">
            <a:spAutoFit/>
          </a:bodyPr>
          <a:lstStyle/>
          <a:p>
            <a:pPr marL="285750" lvl="0" indent="-285750" algn="just">
              <a:buFont typeface="Arial" panose="020B0604020202020204" pitchFamily="34" charset="0"/>
              <a:buChar char="•"/>
            </a:pPr>
            <a:r>
              <a:rPr lang="es-ES" dirty="0">
                <a:solidFill>
                  <a:prstClr val="black"/>
                </a:solidFill>
                <a:latin typeface="Arial" panose="020B0604020202020204" pitchFamily="34" charset="0"/>
                <a:cs typeface="Arial" panose="020B0604020202020204" pitchFamily="34" charset="0"/>
              </a:rPr>
              <a:t>Se recepciono diligencia de </a:t>
            </a:r>
            <a:r>
              <a:rPr lang="es-ES" dirty="0" smtClean="0">
                <a:solidFill>
                  <a:prstClr val="black"/>
                </a:solidFill>
                <a:latin typeface="Arial" panose="020B0604020202020204" pitchFamily="34" charset="0"/>
                <a:cs typeface="Arial" panose="020B0604020202020204" pitchFamily="34" charset="0"/>
              </a:rPr>
              <a:t>ampliación de denuncia </a:t>
            </a:r>
            <a:r>
              <a:rPr lang="es-ES" dirty="0">
                <a:solidFill>
                  <a:prstClr val="black"/>
                </a:solidFill>
                <a:latin typeface="Arial" panose="020B0604020202020204" pitchFamily="34" charset="0"/>
                <a:cs typeface="Arial" panose="020B0604020202020204" pitchFamily="34" charset="0"/>
              </a:rPr>
              <a:t>al señor </a:t>
            </a:r>
            <a:r>
              <a:rPr lang="es-ES" dirty="0" smtClean="0">
                <a:solidFill>
                  <a:prstClr val="black"/>
                </a:solidFill>
                <a:latin typeface="Arial" panose="020B0604020202020204" pitchFamily="34" charset="0"/>
                <a:cs typeface="Arial" panose="020B0604020202020204" pitchFamily="34" charset="0"/>
              </a:rPr>
              <a:t>OSCAR JAVIER LOPEZ GOMEZ conductor del vehículo Hurtado.</a:t>
            </a:r>
            <a:endParaRPr lang="es-ES" dirty="0">
              <a:solidFill>
                <a:prstClr val="black"/>
              </a:solidFill>
              <a:latin typeface="Arial" panose="020B0604020202020204" pitchFamily="34" charset="0"/>
              <a:cs typeface="Arial" panose="020B0604020202020204" pitchFamily="34" charset="0"/>
            </a:endParaRPr>
          </a:p>
        </p:txBody>
      </p:sp>
      <p:sp>
        <p:nvSpPr>
          <p:cNvPr id="4" name="Rectángulo 3"/>
          <p:cNvSpPr/>
          <p:nvPr/>
        </p:nvSpPr>
        <p:spPr>
          <a:xfrm>
            <a:off x="162940" y="2358938"/>
            <a:ext cx="8577425" cy="1200329"/>
          </a:xfrm>
          <a:prstGeom prst="rect">
            <a:avLst/>
          </a:prstGeom>
        </p:spPr>
        <p:txBody>
          <a:bodyPr wrap="square">
            <a:spAutoFit/>
          </a:bodyPr>
          <a:lstStyle/>
          <a:p>
            <a:pPr marL="285750" lvl="0" indent="-285750" algn="just">
              <a:buFont typeface="Arial" panose="020B0604020202020204" pitchFamily="34" charset="0"/>
              <a:buChar char="•"/>
            </a:pPr>
            <a:r>
              <a:rPr lang="es-ES" dirty="0">
                <a:solidFill>
                  <a:prstClr val="black"/>
                </a:solidFill>
                <a:latin typeface="Arial" panose="020B0604020202020204" pitchFamily="34" charset="0"/>
                <a:cs typeface="Arial" panose="020B0604020202020204" pitchFamily="34" charset="0"/>
              </a:rPr>
              <a:t>Se recepciono diligencia de entrevista </a:t>
            </a:r>
            <a:r>
              <a:rPr lang="es-ES" dirty="0" smtClean="0">
                <a:solidFill>
                  <a:prstClr val="black"/>
                </a:solidFill>
                <a:latin typeface="Arial" panose="020B0604020202020204" pitchFamily="34" charset="0"/>
                <a:cs typeface="Arial" panose="020B0604020202020204" pitchFamily="34" charset="0"/>
              </a:rPr>
              <a:t>al señor CARLOS YESID ARCHILA MORENO Administrador Empresa COTRASUR sucursal cota el cual nos suministra  la trazabilidad del vehículo tractocamion de placas XVB-371 afiliado a SKYWATCH.COM.CO</a:t>
            </a:r>
            <a:endParaRPr lang="es-ES" dirty="0">
              <a:solidFill>
                <a:prstClr val="black"/>
              </a:solidFill>
              <a:latin typeface="Arial" panose="020B0604020202020204" pitchFamily="34" charset="0"/>
              <a:cs typeface="Arial" panose="020B0604020202020204" pitchFamily="34" charset="0"/>
            </a:endParaRPr>
          </a:p>
        </p:txBody>
      </p:sp>
      <p:sp>
        <p:nvSpPr>
          <p:cNvPr id="6" name="Rectángulo 5"/>
          <p:cNvSpPr/>
          <p:nvPr/>
        </p:nvSpPr>
        <p:spPr>
          <a:xfrm>
            <a:off x="162940" y="5317332"/>
            <a:ext cx="8289393" cy="1200329"/>
          </a:xfrm>
          <a:prstGeom prst="rect">
            <a:avLst/>
          </a:prstGeom>
        </p:spPr>
        <p:txBody>
          <a:bodyPr wrap="square">
            <a:spAutoFit/>
          </a:bodyPr>
          <a:lstStyle/>
          <a:p>
            <a:pPr marL="285750" indent="-285750" algn="just">
              <a:buFont typeface="Arial" panose="020B0604020202020204" pitchFamily="34" charset="0"/>
              <a:buChar char="•"/>
            </a:pPr>
            <a:r>
              <a:rPr lang="es-ES" dirty="0" smtClean="0">
                <a:solidFill>
                  <a:prstClr val="black"/>
                </a:solidFill>
                <a:latin typeface="Arial" panose="020B0604020202020204" pitchFamily="34" charset="0"/>
                <a:cs typeface="Arial" panose="020B0604020202020204" pitchFamily="34" charset="0"/>
              </a:rPr>
              <a:t>Se </a:t>
            </a:r>
            <a:r>
              <a:rPr lang="es-ES" dirty="0">
                <a:solidFill>
                  <a:prstClr val="black"/>
                </a:solidFill>
                <a:latin typeface="Arial" panose="020B0604020202020204" pitchFamily="34" charset="0"/>
                <a:cs typeface="Arial" panose="020B0604020202020204" pitchFamily="34" charset="0"/>
              </a:rPr>
              <a:t>realizo inspección judicial al </a:t>
            </a:r>
            <a:r>
              <a:rPr lang="es-ES" dirty="0" smtClean="0">
                <a:solidFill>
                  <a:prstClr val="black"/>
                </a:solidFill>
                <a:latin typeface="Arial" panose="020B0604020202020204" pitchFamily="34" charset="0"/>
                <a:cs typeface="Arial" panose="020B0604020202020204" pitchFamily="34" charset="0"/>
              </a:rPr>
              <a:t>sitio donde de cuerdo a videos recolectados, se logro </a:t>
            </a:r>
            <a:r>
              <a:rPr lang="es-ES" dirty="0">
                <a:solidFill>
                  <a:prstClr val="black"/>
                </a:solidFill>
                <a:latin typeface="Arial" panose="020B0604020202020204" pitchFamily="34" charset="0"/>
                <a:cs typeface="Arial" panose="020B0604020202020204" pitchFamily="34" charset="0"/>
              </a:rPr>
              <a:t>encontrar </a:t>
            </a:r>
            <a:r>
              <a:rPr lang="es-ES" dirty="0" smtClean="0">
                <a:solidFill>
                  <a:prstClr val="black"/>
                </a:solidFill>
                <a:latin typeface="Arial" panose="020B0604020202020204" pitchFamily="34" charset="0"/>
                <a:cs typeface="Arial" panose="020B0604020202020204" pitchFamily="34" charset="0"/>
              </a:rPr>
              <a:t> </a:t>
            </a:r>
            <a:r>
              <a:rPr lang="es-ES" dirty="0">
                <a:latin typeface="Arial" panose="020B0604020202020204" pitchFamily="34" charset="0"/>
                <a:cs typeface="Arial" panose="020B0604020202020204" pitchFamily="34" charset="0"/>
              </a:rPr>
              <a:t>residuos de polietileno hallados sobre la zona donde se produjo el trasbordo de la mercancía </a:t>
            </a:r>
            <a:r>
              <a:rPr lang="es-ES" dirty="0" smtClean="0">
                <a:latin typeface="Arial" panose="020B0604020202020204" pitchFamily="34" charset="0"/>
                <a:cs typeface="Arial" panose="020B0604020202020204" pitchFamily="34" charset="0"/>
              </a:rPr>
              <a:t>hurtada</a:t>
            </a:r>
            <a:r>
              <a:rPr lang="es-ES" dirty="0" smtClean="0">
                <a:solidFill>
                  <a:prstClr val="black"/>
                </a:solidFill>
                <a:latin typeface="Arial" panose="020B0604020202020204" pitchFamily="34" charset="0"/>
                <a:cs typeface="Arial" panose="020B0604020202020204" pitchFamily="34" charset="0"/>
              </a:rPr>
              <a:t>.</a:t>
            </a:r>
            <a:endParaRPr lang="es-ES" dirty="0">
              <a:solidFill>
                <a:prstClr val="black"/>
              </a:solidFill>
              <a:latin typeface="Arial" panose="020B0604020202020204" pitchFamily="34" charset="0"/>
              <a:cs typeface="Arial" panose="020B0604020202020204" pitchFamily="34" charset="0"/>
            </a:endParaRPr>
          </a:p>
          <a:p>
            <a:pPr marL="285750" lvl="0" indent="-285750" algn="just">
              <a:buFont typeface="Arial" panose="020B0604020202020204" pitchFamily="34" charset="0"/>
              <a:buChar char="•"/>
            </a:pPr>
            <a:endParaRPr lang="es-ES" dirty="0" smtClean="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930397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69 CuadroTexto"/>
          <p:cNvSpPr txBox="1"/>
          <p:nvPr/>
        </p:nvSpPr>
        <p:spPr>
          <a:xfrm>
            <a:off x="768070" y="169115"/>
            <a:ext cx="7561263" cy="861774"/>
          </a:xfrm>
          <a:prstGeom prst="rect">
            <a:avLst/>
          </a:prstGeom>
          <a:noFill/>
        </p:spPr>
        <p:txBody>
          <a:bodyPr>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sp>
        <p:nvSpPr>
          <p:cNvPr id="64" name="3 CuadroTexto"/>
          <p:cNvSpPr txBox="1">
            <a:spLocks noChangeArrowheads="1"/>
          </p:cNvSpPr>
          <p:nvPr/>
        </p:nvSpPr>
        <p:spPr bwMode="auto">
          <a:xfrm>
            <a:off x="76721" y="2688272"/>
            <a:ext cx="8611308" cy="1477328"/>
          </a:xfrm>
          <a:prstGeom prst="rect">
            <a:avLst/>
          </a:prstGeom>
          <a:noFill/>
          <a:ln w="9525">
            <a:noFill/>
            <a:miter lim="800000"/>
            <a:headEnd/>
            <a:tailEnd/>
          </a:ln>
        </p:spPr>
        <p:txBody>
          <a:bodyPr wrap="square">
            <a:spAutoFit/>
          </a:bodyPr>
          <a:lstStyle/>
          <a:p>
            <a:pPr marL="285750" lvl="0" indent="-285750" algn="just">
              <a:buFont typeface="Arial" panose="020B0604020202020204" pitchFamily="34" charset="0"/>
              <a:buChar char="•"/>
            </a:pPr>
            <a:r>
              <a:rPr lang="es-ES_tradnl" dirty="0" smtClean="0">
                <a:latin typeface="Arial" panose="020B0604020202020204" pitchFamily="34" charset="0"/>
                <a:cs typeface="Arial" panose="020B0604020202020204" pitchFamily="34" charset="0"/>
              </a:rPr>
              <a:t>Con la placa obtenida </a:t>
            </a:r>
            <a:r>
              <a:rPr lang="es-ES_tradnl" dirty="0" smtClean="0">
                <a:latin typeface="Arial" panose="020B0604020202020204" pitchFamily="34" charset="0"/>
                <a:cs typeface="Arial" panose="020B0604020202020204" pitchFamily="34" charset="0"/>
              </a:rPr>
              <a:t>SLG222 de </a:t>
            </a:r>
            <a:r>
              <a:rPr lang="es-ES_tradnl" dirty="0" smtClean="0">
                <a:latin typeface="Arial" panose="020B0604020202020204" pitchFamily="34" charset="0"/>
                <a:cs typeface="Arial" panose="020B0604020202020204" pitchFamily="34" charset="0"/>
              </a:rPr>
              <a:t>los videos del vehículo que realizo el transbordo se verifico con las empresas de sistemas satelitales que están afiliadas al RISTRA de la Dirección de Transito y Transporte de la Policía Nacional logrando establecer que ese vehículo cuenta con los servicio del sistema satelital SATRACK.</a:t>
            </a:r>
            <a:endParaRPr lang="es-ES_tradnl" dirty="0">
              <a:latin typeface="Arial" panose="020B0604020202020204" pitchFamily="34" charset="0"/>
              <a:cs typeface="Arial" panose="020B0604020202020204" pitchFamily="34" charset="0"/>
            </a:endParaRPr>
          </a:p>
        </p:txBody>
      </p:sp>
      <p:sp>
        <p:nvSpPr>
          <p:cNvPr id="2" name="Rectángulo 1"/>
          <p:cNvSpPr/>
          <p:nvPr/>
        </p:nvSpPr>
        <p:spPr>
          <a:xfrm>
            <a:off x="8075" y="1265460"/>
            <a:ext cx="5827700" cy="369332"/>
          </a:xfrm>
          <a:prstGeom prst="rect">
            <a:avLst/>
          </a:prstGeom>
        </p:spPr>
        <p:txBody>
          <a:bodyPr wrap="square">
            <a:spAutoFit/>
          </a:bodyPr>
          <a:lstStyle/>
          <a:p>
            <a:pPr algn="ctr">
              <a:defRPr/>
            </a:pPr>
            <a:r>
              <a:rPr lang="es-CO" b="1" dirty="0">
                <a:latin typeface="Verdana" pitchFamily="34" charset="0"/>
                <a:ea typeface="Verdana" pitchFamily="34" charset="0"/>
                <a:cs typeface="Verdana" pitchFamily="34" charset="0"/>
              </a:rPr>
              <a:t>Desarrollo de programa metodológico</a:t>
            </a:r>
            <a:endParaRPr lang="es-ES" dirty="0">
              <a:latin typeface="Verdana" pitchFamily="34" charset="0"/>
              <a:ea typeface="Verdana" pitchFamily="34" charset="0"/>
              <a:cs typeface="Verdana" pitchFamily="34" charset="0"/>
            </a:endParaRPr>
          </a:p>
        </p:txBody>
      </p:sp>
      <p:sp>
        <p:nvSpPr>
          <p:cNvPr id="4" name="Rectángulo 3"/>
          <p:cNvSpPr/>
          <p:nvPr/>
        </p:nvSpPr>
        <p:spPr>
          <a:xfrm>
            <a:off x="110604" y="1699867"/>
            <a:ext cx="8577425" cy="923330"/>
          </a:xfrm>
          <a:prstGeom prst="rect">
            <a:avLst/>
          </a:prstGeom>
        </p:spPr>
        <p:txBody>
          <a:bodyPr wrap="square">
            <a:spAutoFit/>
          </a:bodyPr>
          <a:lstStyle/>
          <a:p>
            <a:pPr marL="285750" lvl="0" indent="-285750" algn="just">
              <a:buFont typeface="Arial" panose="020B0604020202020204" pitchFamily="34" charset="0"/>
              <a:buChar char="•"/>
            </a:pPr>
            <a:r>
              <a:rPr lang="es-ES" dirty="0" smtClean="0">
                <a:solidFill>
                  <a:prstClr val="black"/>
                </a:solidFill>
                <a:latin typeface="Arial" panose="020B0604020202020204" pitchFamily="34" charset="0"/>
                <a:cs typeface="Arial" panose="020B0604020202020204" pitchFamily="34" charset="0"/>
              </a:rPr>
              <a:t>Se </a:t>
            </a:r>
            <a:r>
              <a:rPr lang="es-ES" dirty="0">
                <a:solidFill>
                  <a:prstClr val="black"/>
                </a:solidFill>
                <a:latin typeface="Arial" panose="020B0604020202020204" pitchFamily="34" charset="0"/>
                <a:cs typeface="Arial" panose="020B0604020202020204" pitchFamily="34" charset="0"/>
              </a:rPr>
              <a:t>logro obtener </a:t>
            </a:r>
            <a:r>
              <a:rPr lang="es-ES" dirty="0" smtClean="0">
                <a:solidFill>
                  <a:prstClr val="black"/>
                </a:solidFill>
                <a:latin typeface="Arial" panose="020B0604020202020204" pitchFamily="34" charset="0"/>
                <a:cs typeface="Arial" panose="020B0604020202020204" pitchFamily="34" charset="0"/>
              </a:rPr>
              <a:t>la</a:t>
            </a:r>
            <a:r>
              <a:rPr lang="es-ES" dirty="0" smtClean="0">
                <a:solidFill>
                  <a:prstClr val="black"/>
                </a:solidFill>
                <a:latin typeface="Arial" panose="020B0604020202020204" pitchFamily="34" charset="0"/>
                <a:cs typeface="Arial" panose="020B0604020202020204" pitchFamily="34" charset="0"/>
              </a:rPr>
              <a:t> placa SLG222 de </a:t>
            </a:r>
            <a:r>
              <a:rPr lang="es-ES" dirty="0">
                <a:solidFill>
                  <a:prstClr val="black"/>
                </a:solidFill>
                <a:latin typeface="Arial" panose="020B0604020202020204" pitchFamily="34" charset="0"/>
                <a:cs typeface="Arial" panose="020B0604020202020204" pitchFamily="34" charset="0"/>
              </a:rPr>
              <a:t>uno de los vehículos que realizo transbordo de la </a:t>
            </a:r>
            <a:r>
              <a:rPr lang="es-ES" dirty="0" smtClean="0">
                <a:solidFill>
                  <a:prstClr val="black"/>
                </a:solidFill>
                <a:latin typeface="Arial" panose="020B0604020202020204" pitchFamily="34" charset="0"/>
                <a:cs typeface="Arial" panose="020B0604020202020204" pitchFamily="34" charset="0"/>
              </a:rPr>
              <a:t>mercancía, </a:t>
            </a:r>
            <a:r>
              <a:rPr lang="es-ES" dirty="0">
                <a:solidFill>
                  <a:prstClr val="black"/>
                </a:solidFill>
                <a:latin typeface="Arial" panose="020B0604020202020204" pitchFamily="34" charset="0"/>
                <a:cs typeface="Arial" panose="020B0604020202020204" pitchFamily="34" charset="0"/>
              </a:rPr>
              <a:t>se solicito la respectiva carpeta </a:t>
            </a:r>
            <a:r>
              <a:rPr lang="es-ES" dirty="0" smtClean="0">
                <a:solidFill>
                  <a:prstClr val="black"/>
                </a:solidFill>
                <a:latin typeface="Arial" panose="020B0604020202020204" pitchFamily="34" charset="0"/>
                <a:cs typeface="Arial" panose="020B0604020202020204" pitchFamily="34" charset="0"/>
              </a:rPr>
              <a:t>a la oficina de transito y transporte donde esta matriculado el vehículo. </a:t>
            </a:r>
            <a:endParaRPr lang="es-ES" dirty="0">
              <a:solidFill>
                <a:prstClr val="black"/>
              </a:solidFill>
              <a:latin typeface="Arial" panose="020B0604020202020204" pitchFamily="34" charset="0"/>
              <a:cs typeface="Arial" panose="020B0604020202020204" pitchFamily="34" charset="0"/>
            </a:endParaRPr>
          </a:p>
        </p:txBody>
      </p:sp>
      <p:sp>
        <p:nvSpPr>
          <p:cNvPr id="6" name="Rectángulo 5"/>
          <p:cNvSpPr/>
          <p:nvPr/>
        </p:nvSpPr>
        <p:spPr>
          <a:xfrm>
            <a:off x="110604" y="4221088"/>
            <a:ext cx="8493844" cy="1200329"/>
          </a:xfrm>
          <a:prstGeom prst="rect">
            <a:avLst/>
          </a:prstGeom>
        </p:spPr>
        <p:txBody>
          <a:bodyPr wrap="square">
            <a:spAutoFit/>
          </a:bodyPr>
          <a:lstStyle/>
          <a:p>
            <a:pPr marL="285750" lvl="0" indent="-285750" algn="just">
              <a:buFont typeface="Arial" panose="020B0604020202020204" pitchFamily="34" charset="0"/>
              <a:buChar char="•"/>
            </a:pPr>
            <a:r>
              <a:rPr lang="es-ES" dirty="0">
                <a:solidFill>
                  <a:prstClr val="black"/>
                </a:solidFill>
                <a:latin typeface="Arial" panose="020B0604020202020204" pitchFamily="34" charset="0"/>
                <a:cs typeface="Arial" panose="020B0604020202020204" pitchFamily="34" charset="0"/>
              </a:rPr>
              <a:t>Se </a:t>
            </a:r>
            <a:r>
              <a:rPr lang="es-ES" dirty="0" smtClean="0">
                <a:solidFill>
                  <a:prstClr val="black"/>
                </a:solidFill>
                <a:latin typeface="Arial" panose="020B0604020202020204" pitchFamily="34" charset="0"/>
                <a:cs typeface="Arial" panose="020B0604020202020204" pitchFamily="34" charset="0"/>
              </a:rPr>
              <a:t>radico oficio a SATRACK solicitando la trazabilidad de ese vehículo de fecha 30 de junio del 2.018 al 6 de julio del 2.018, pero la empresa satelital manifiesta que en ese lapso de tiempo estaba desactivado, el rodante fue  ingresado nuevamente a la plataforma el día 13 de julio del 2.018.</a:t>
            </a:r>
          </a:p>
        </p:txBody>
      </p:sp>
      <p:sp>
        <p:nvSpPr>
          <p:cNvPr id="9" name="Rectángulo 8"/>
          <p:cNvSpPr/>
          <p:nvPr/>
        </p:nvSpPr>
        <p:spPr>
          <a:xfrm>
            <a:off x="125528" y="5517232"/>
            <a:ext cx="8562501" cy="646331"/>
          </a:xfrm>
          <a:prstGeom prst="rect">
            <a:avLst/>
          </a:prstGeom>
        </p:spPr>
        <p:txBody>
          <a:bodyPr wrap="square">
            <a:spAutoFit/>
          </a:bodyPr>
          <a:lstStyle/>
          <a:p>
            <a:pPr marL="285750" lvl="0" indent="-285750" algn="just">
              <a:buFont typeface="Arial" panose="020B0604020202020204" pitchFamily="34" charset="0"/>
              <a:buChar char="•"/>
            </a:pPr>
            <a:r>
              <a:rPr lang="es-ES" dirty="0" smtClean="0">
                <a:solidFill>
                  <a:prstClr val="black"/>
                </a:solidFill>
                <a:latin typeface="Arial" panose="020B0604020202020204" pitchFamily="34" charset="0"/>
                <a:cs typeface="Arial" panose="020B0604020202020204" pitchFamily="34" charset="0"/>
              </a:rPr>
              <a:t>Se obtuvo fotocédula y antecedentes </a:t>
            </a:r>
            <a:r>
              <a:rPr lang="es-ES" dirty="0">
                <a:solidFill>
                  <a:prstClr val="black"/>
                </a:solidFill>
                <a:latin typeface="Arial" panose="020B0604020202020204" pitchFamily="34" charset="0"/>
                <a:cs typeface="Arial" panose="020B0604020202020204" pitchFamily="34" charset="0"/>
              </a:rPr>
              <a:t>del investigado </a:t>
            </a:r>
            <a:r>
              <a:rPr lang="es-ES" dirty="0" smtClean="0">
                <a:solidFill>
                  <a:prstClr val="black"/>
                </a:solidFill>
                <a:latin typeface="Arial" panose="020B0604020202020204" pitchFamily="34" charset="0"/>
                <a:cs typeface="Arial" panose="020B0604020202020204" pitchFamily="34" charset="0"/>
              </a:rPr>
              <a:t>“OSCAR </a:t>
            </a:r>
            <a:r>
              <a:rPr lang="es-ES" dirty="0">
                <a:solidFill>
                  <a:prstClr val="black"/>
                </a:solidFill>
                <a:latin typeface="Arial" panose="020B0604020202020204" pitchFamily="34" charset="0"/>
                <a:cs typeface="Arial" panose="020B0604020202020204" pitchFamily="34" charset="0"/>
              </a:rPr>
              <a:t>JAVIER LOPEZ </a:t>
            </a:r>
            <a:r>
              <a:rPr lang="es-ES" dirty="0" smtClean="0">
                <a:solidFill>
                  <a:prstClr val="black"/>
                </a:solidFill>
                <a:latin typeface="Arial" panose="020B0604020202020204" pitchFamily="34" charset="0"/>
                <a:cs typeface="Arial" panose="020B0604020202020204" pitchFamily="34" charset="0"/>
              </a:rPr>
              <a:t>GOMEZ”.</a:t>
            </a:r>
            <a:endParaRPr lang="es-ES" dirty="0" smtClean="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10294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9 CuadroTexto"/>
          <p:cNvSpPr txBox="1"/>
          <p:nvPr/>
        </p:nvSpPr>
        <p:spPr>
          <a:xfrm>
            <a:off x="768070" y="169115"/>
            <a:ext cx="7561263" cy="861774"/>
          </a:xfrm>
          <a:prstGeom prst="rect">
            <a:avLst/>
          </a:prstGeom>
          <a:noFill/>
        </p:spPr>
        <p:txBody>
          <a:bodyPr>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sp>
        <p:nvSpPr>
          <p:cNvPr id="14" name="Rectángulo 13"/>
          <p:cNvSpPr/>
          <p:nvPr/>
        </p:nvSpPr>
        <p:spPr>
          <a:xfrm>
            <a:off x="323528" y="4653136"/>
            <a:ext cx="7992888" cy="923330"/>
          </a:xfrm>
          <a:prstGeom prst="rect">
            <a:avLst/>
          </a:prstGeom>
        </p:spPr>
        <p:txBody>
          <a:bodyPr wrap="square">
            <a:spAutoFit/>
          </a:bodyPr>
          <a:lstStyle/>
          <a:p>
            <a:pPr algn="just"/>
            <a:endParaRPr lang="es-ES_tradnl" b="1" dirty="0">
              <a:solidFill>
                <a:srgbClr val="000000"/>
              </a:solidFill>
              <a:latin typeface="Tahoma" panose="020B0604030504040204" pitchFamily="34" charset="0"/>
              <a:ea typeface="Times New Roman" panose="02020603050405020304" pitchFamily="18" charset="0"/>
            </a:endParaRPr>
          </a:p>
          <a:p>
            <a:pPr algn="just"/>
            <a:endParaRPr lang="es-ES_tradnl" b="1" dirty="0">
              <a:solidFill>
                <a:srgbClr val="000000"/>
              </a:solidFill>
              <a:latin typeface="Tahoma" panose="020B0604030504040204" pitchFamily="34" charset="0"/>
              <a:ea typeface="Times New Roman" panose="02020603050405020304" pitchFamily="18" charset="0"/>
            </a:endParaRPr>
          </a:p>
          <a:p>
            <a:pPr algn="just"/>
            <a:endParaRPr lang="es-ES_tradnl" b="1" dirty="0">
              <a:solidFill>
                <a:srgbClr val="000000"/>
              </a:solidFill>
              <a:latin typeface="Tahoma" panose="020B0604030504040204" pitchFamily="34" charset="0"/>
              <a:ea typeface="Times New Roman" panose="02020603050405020304" pitchFamily="18" charset="0"/>
            </a:endParaRPr>
          </a:p>
        </p:txBody>
      </p:sp>
      <p:pic>
        <p:nvPicPr>
          <p:cNvPr id="2" name="Imagen 1"/>
          <p:cNvPicPr>
            <a:picLocks noChangeAspect="1"/>
          </p:cNvPicPr>
          <p:nvPr/>
        </p:nvPicPr>
        <p:blipFill rotWithShape="1">
          <a:blip r:embed="rId3"/>
          <a:srcRect l="32653" t="22640" r="15878" b="19282"/>
          <a:stretch/>
        </p:blipFill>
        <p:spPr>
          <a:xfrm>
            <a:off x="756060" y="1738846"/>
            <a:ext cx="7168934" cy="4548033"/>
          </a:xfrm>
          <a:prstGeom prst="rect">
            <a:avLst/>
          </a:prstGeom>
        </p:spPr>
      </p:pic>
      <p:sp>
        <p:nvSpPr>
          <p:cNvPr id="3" name="Rectángulo 2"/>
          <p:cNvSpPr/>
          <p:nvPr/>
        </p:nvSpPr>
        <p:spPr>
          <a:xfrm>
            <a:off x="103794" y="1277181"/>
            <a:ext cx="8212622" cy="461665"/>
          </a:xfrm>
          <a:prstGeom prst="rect">
            <a:avLst/>
          </a:prstGeom>
        </p:spPr>
        <p:txBody>
          <a:bodyPr wrap="square">
            <a:spAutoFit/>
          </a:bodyPr>
          <a:lstStyle/>
          <a:p>
            <a:pPr algn="ct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UBICACIÓN DE CAMARAS DE VIGILANCIA DE VIDEOS RECOLECTADOS DE ACUERDO A LA TRAZABILIDAD DEL TRACTOCAMION DE </a:t>
            </a:r>
            <a:r>
              <a:rPr lang="es-CO" sz="1200" b="1"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PLACAS </a:t>
            </a: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XVB-371</a:t>
            </a:r>
            <a:endParaRPr lang="es-AR"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92964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9 CuadroTexto"/>
          <p:cNvSpPr txBox="1"/>
          <p:nvPr/>
        </p:nvSpPr>
        <p:spPr>
          <a:xfrm>
            <a:off x="768070" y="169115"/>
            <a:ext cx="7561263" cy="861774"/>
          </a:xfrm>
          <a:prstGeom prst="rect">
            <a:avLst/>
          </a:prstGeom>
          <a:noFill/>
        </p:spPr>
        <p:txBody>
          <a:bodyPr>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sp>
        <p:nvSpPr>
          <p:cNvPr id="14" name="Rectángulo 13"/>
          <p:cNvSpPr/>
          <p:nvPr/>
        </p:nvSpPr>
        <p:spPr>
          <a:xfrm>
            <a:off x="340240" y="4499776"/>
            <a:ext cx="7992888" cy="923330"/>
          </a:xfrm>
          <a:prstGeom prst="rect">
            <a:avLst/>
          </a:prstGeom>
        </p:spPr>
        <p:txBody>
          <a:bodyPr wrap="square">
            <a:spAutoFit/>
          </a:bodyPr>
          <a:lstStyle/>
          <a:p>
            <a:pPr algn="just"/>
            <a:endParaRPr lang="es-ES_tradnl" b="1" dirty="0">
              <a:solidFill>
                <a:srgbClr val="000000"/>
              </a:solidFill>
              <a:latin typeface="Tahoma" panose="020B0604030504040204" pitchFamily="34" charset="0"/>
              <a:ea typeface="Times New Roman" panose="02020603050405020304" pitchFamily="18" charset="0"/>
            </a:endParaRPr>
          </a:p>
          <a:p>
            <a:pPr algn="just"/>
            <a:endParaRPr lang="es-ES_tradnl" b="1" dirty="0">
              <a:solidFill>
                <a:srgbClr val="000000"/>
              </a:solidFill>
              <a:latin typeface="Tahoma" panose="020B0604030504040204" pitchFamily="34" charset="0"/>
              <a:ea typeface="Times New Roman" panose="02020603050405020304" pitchFamily="18" charset="0"/>
            </a:endParaRPr>
          </a:p>
          <a:p>
            <a:pPr algn="just"/>
            <a:endParaRPr lang="es-ES_tradnl" b="1" dirty="0">
              <a:solidFill>
                <a:srgbClr val="000000"/>
              </a:solidFill>
              <a:latin typeface="Tahoma" panose="020B0604030504040204" pitchFamily="34" charset="0"/>
              <a:ea typeface="Times New Roman" panose="02020603050405020304" pitchFamily="18" charset="0"/>
            </a:endParaRPr>
          </a:p>
        </p:txBody>
      </p:sp>
      <p:sp>
        <p:nvSpPr>
          <p:cNvPr id="4" name="Rectángulo 3"/>
          <p:cNvSpPr/>
          <p:nvPr/>
        </p:nvSpPr>
        <p:spPr>
          <a:xfrm>
            <a:off x="611559" y="4919614"/>
            <a:ext cx="6837091" cy="1384995"/>
          </a:xfrm>
          <a:prstGeom prst="rect">
            <a:avLst/>
          </a:prstGeom>
        </p:spPr>
        <p:txBody>
          <a:bodyPr wrap="square">
            <a:spAutoFit/>
          </a:bodyPr>
          <a:lstStyle/>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CÁMARA DE VIDEO C.1</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IMAGEN N°8: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Se observa el  vehículo </a:t>
            </a:r>
            <a:r>
              <a:rPr lang="es-CO" sz="1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tractocamion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de placas </a:t>
            </a: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XVB-371,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el cual se identifica por características de diseño y accesorios, </a:t>
            </a: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pasando sentido vial Briceño- Zipaquirá, por el frente del restaurante Eben Ezer (Parte Externa restaurante canal y/o cámara No. 12), con fecha 03-07-2018 y horario 07:43:02 </a:t>
            </a:r>
            <a:r>
              <a:rPr lang="es-CO" sz="1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P.M, de acuerdo a trazabilidad obtenida, NO se evidencia ninguna detención de parte del rodante antes nombrado.</a:t>
            </a:r>
            <a:endParaRPr lang="es-AR" sz="1200" dirty="0">
              <a:latin typeface="Arial" panose="020B0604020202020204" pitchFamily="34" charset="0"/>
              <a:cs typeface="Arial" panose="020B0604020202020204" pitchFamily="34" charset="0"/>
            </a:endParaRPr>
          </a:p>
        </p:txBody>
      </p:sp>
      <p:pic>
        <p:nvPicPr>
          <p:cNvPr id="1044" name="Imagen 3"/>
          <p:cNvPicPr>
            <a:picLocks noChangeAspect="1" noChangeArrowheads="1"/>
          </p:cNvPicPr>
          <p:nvPr/>
        </p:nvPicPr>
        <p:blipFill>
          <a:blip r:embed="rId3">
            <a:extLst>
              <a:ext uri="{28A0092B-C50C-407E-A947-70E740481C1C}">
                <a14:useLocalDpi xmlns:a14="http://schemas.microsoft.com/office/drawing/2010/main" val="0"/>
              </a:ext>
            </a:extLst>
          </a:blip>
          <a:srcRect l="510" t="3925" r="883" b="6721"/>
          <a:stretch>
            <a:fillRect/>
          </a:stretch>
        </p:blipFill>
        <p:spPr bwMode="auto">
          <a:xfrm>
            <a:off x="611560" y="1403172"/>
            <a:ext cx="6768752" cy="348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780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5" y="169114"/>
            <a:ext cx="1168373" cy="1099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9 CuadroTexto"/>
          <p:cNvSpPr txBox="1"/>
          <p:nvPr/>
        </p:nvSpPr>
        <p:spPr>
          <a:xfrm>
            <a:off x="768070" y="169115"/>
            <a:ext cx="7561263" cy="861774"/>
          </a:xfrm>
          <a:prstGeom prst="rect">
            <a:avLst/>
          </a:prstGeom>
          <a:noFill/>
        </p:spPr>
        <p:txBody>
          <a:bodyPr>
            <a:spAutoFit/>
          </a:bodyPr>
          <a:lstStyle/>
          <a:p>
            <a:pPr>
              <a:defRPr/>
            </a:pPr>
            <a:endParaRPr lang="es-CO" sz="1600" b="1" dirty="0">
              <a:solidFill>
                <a:prstClr val="black"/>
              </a:solidFill>
              <a:latin typeface="Verdana" pitchFamily="34" charset="0"/>
              <a:ea typeface="Verdana" pitchFamily="34" charset="0"/>
              <a:cs typeface="Verdana" pitchFamily="34" charset="0"/>
            </a:endParaRPr>
          </a:p>
          <a:p>
            <a:pPr algn="ctr">
              <a:defRPr/>
            </a:pPr>
            <a:r>
              <a:rPr lang="es-CO" sz="1600" b="1" dirty="0">
                <a:solidFill>
                  <a:srgbClr val="006600"/>
                </a:solidFill>
                <a:latin typeface="Verdana" pitchFamily="34" charset="0"/>
                <a:ea typeface="Verdana" pitchFamily="34" charset="0"/>
                <a:cs typeface="Verdana" pitchFamily="34" charset="0"/>
              </a:rPr>
              <a:t>RECONSTRUCCION DE LOS HECHOS</a:t>
            </a:r>
          </a:p>
          <a:p>
            <a:pPr algn="ctr">
              <a:defRPr/>
            </a:pPr>
            <a:r>
              <a:rPr lang="es-CO" sz="1600" b="1" dirty="0">
                <a:solidFill>
                  <a:srgbClr val="006600"/>
                </a:solidFill>
                <a:latin typeface="Verdana" pitchFamily="34" charset="0"/>
                <a:ea typeface="Verdana" pitchFamily="34" charset="0"/>
                <a:cs typeface="Verdana" pitchFamily="34" charset="0"/>
              </a:rPr>
              <a:t>ETAPA DE RECOPILACION DE LOS EMP Y EF</a:t>
            </a:r>
            <a:endParaRPr lang="es-ES" dirty="0">
              <a:solidFill>
                <a:srgbClr val="006600"/>
              </a:solidFill>
              <a:latin typeface="Verdana" pitchFamily="34" charset="0"/>
              <a:ea typeface="Verdana" pitchFamily="34" charset="0"/>
              <a:cs typeface="Verdana" pitchFamily="34" charset="0"/>
            </a:endParaRPr>
          </a:p>
        </p:txBody>
      </p:sp>
      <p:sp>
        <p:nvSpPr>
          <p:cNvPr id="14" name="Rectángulo 13"/>
          <p:cNvSpPr/>
          <p:nvPr/>
        </p:nvSpPr>
        <p:spPr>
          <a:xfrm>
            <a:off x="340240" y="4499776"/>
            <a:ext cx="7992888" cy="923330"/>
          </a:xfrm>
          <a:prstGeom prst="rect">
            <a:avLst/>
          </a:prstGeom>
        </p:spPr>
        <p:txBody>
          <a:bodyPr wrap="square">
            <a:spAutoFit/>
          </a:bodyPr>
          <a:lstStyle/>
          <a:p>
            <a:pPr algn="just"/>
            <a:endParaRPr lang="es-ES_tradnl" b="1" dirty="0">
              <a:solidFill>
                <a:srgbClr val="000000"/>
              </a:solidFill>
              <a:latin typeface="Tahoma" panose="020B0604030504040204" pitchFamily="34" charset="0"/>
              <a:ea typeface="Times New Roman" panose="02020603050405020304" pitchFamily="18" charset="0"/>
            </a:endParaRPr>
          </a:p>
          <a:p>
            <a:pPr algn="just"/>
            <a:endParaRPr lang="es-ES_tradnl" b="1" dirty="0">
              <a:solidFill>
                <a:srgbClr val="000000"/>
              </a:solidFill>
              <a:latin typeface="Tahoma" panose="020B0604030504040204" pitchFamily="34" charset="0"/>
              <a:ea typeface="Times New Roman" panose="02020603050405020304" pitchFamily="18" charset="0"/>
            </a:endParaRPr>
          </a:p>
          <a:p>
            <a:pPr algn="just"/>
            <a:endParaRPr lang="es-ES_tradnl" b="1" dirty="0">
              <a:solidFill>
                <a:srgbClr val="000000"/>
              </a:solidFill>
              <a:latin typeface="Tahoma" panose="020B0604030504040204" pitchFamily="34" charset="0"/>
              <a:ea typeface="Times New Roman" panose="02020603050405020304" pitchFamily="18" charset="0"/>
            </a:endParaRPr>
          </a:p>
        </p:txBody>
      </p:sp>
      <p:pic>
        <p:nvPicPr>
          <p:cNvPr id="2050" name="Imagen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61" y="1351895"/>
            <a:ext cx="6788051" cy="3692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ángulo 2"/>
          <p:cNvSpPr/>
          <p:nvPr/>
        </p:nvSpPr>
        <p:spPr>
          <a:xfrm>
            <a:off x="592260" y="5077610"/>
            <a:ext cx="6788051" cy="1015663"/>
          </a:xfrm>
          <a:prstGeom prst="rect">
            <a:avLst/>
          </a:prstGeom>
        </p:spPr>
        <p:txBody>
          <a:bodyPr wrap="square">
            <a:spAutoFit/>
          </a:bodyPr>
          <a:lstStyle/>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CÁMARA DE VIDEO </a:t>
            </a:r>
            <a:r>
              <a:rPr lang="es-CO" sz="1200" b="1"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C.2</a:t>
            </a:r>
          </a:p>
          <a:p>
            <a:pPr algn="just"/>
            <a:endParaRPr lang="es-AR" sz="12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IMAGEN N°11: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Se observa el  vehículo </a:t>
            </a:r>
            <a:r>
              <a:rPr lang="es-CO" sz="12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tractocamion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de placas </a:t>
            </a: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XVB-371,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el cual se identifica por características de diseño y accesorios, </a:t>
            </a:r>
            <a:r>
              <a:rPr lang="es-CO" sz="1200" b="1"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s-CO" sz="1200" dirty="0">
                <a:solidFill>
                  <a:srgbClr val="000000"/>
                </a:solidFill>
                <a:latin typeface="Arial" panose="020B0604020202020204" pitchFamily="34" charset="0"/>
                <a:ea typeface="Times New Roman" panose="02020603050405020304" pitchFamily="18" charset="0"/>
                <a:cs typeface="Arial" panose="020B0604020202020204" pitchFamily="34" charset="0"/>
              </a:rPr>
              <a:t>pasando sentido vial Briceño- Zipaquirá, por el frente de la entrada al parque industrial Tibitoc (cámara No. 6), con fecha 03-07-2018 y horario 19:36:51</a:t>
            </a:r>
            <a:endParaRPr lang="es-AR" sz="1200" dirty="0">
              <a:latin typeface="Arial" panose="020B0604020202020204" pitchFamily="34" charset="0"/>
              <a:cs typeface="Arial" panose="020B0604020202020204" pitchFamily="34" charset="0"/>
            </a:endParaRPr>
          </a:p>
        </p:txBody>
      </p:sp>
      <p:sp>
        <p:nvSpPr>
          <p:cNvPr id="2" name="Cuadro de texto 2"/>
          <p:cNvSpPr txBox="1">
            <a:spLocks noChangeArrowheads="1"/>
          </p:cNvSpPr>
          <p:nvPr/>
        </p:nvSpPr>
        <p:spPr bwMode="auto">
          <a:xfrm>
            <a:off x="3720772" y="4798356"/>
            <a:ext cx="38884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ts val="800"/>
              </a:spcAft>
            </a:pPr>
            <a:r>
              <a:rPr lang="es-MX" altLang="es-MX" sz="1000" dirty="0" smtClean="0">
                <a:solidFill>
                  <a:schemeClr val="bg1"/>
                </a:solidFill>
                <a:latin typeface="Calibri" panose="020F0502020204030204" pitchFamily="34" charset="0"/>
              </a:rPr>
              <a:t>Coordenada </a:t>
            </a:r>
            <a:r>
              <a:rPr kumimoji="0" lang="es-MX" altLang="es-MX" sz="1000" b="0" i="0" u="none" strike="noStrike" cap="none" normalizeH="0" baseline="0" dirty="0" smtClean="0">
                <a:ln>
                  <a:noFill/>
                </a:ln>
                <a:solidFill>
                  <a:schemeClr val="bg1"/>
                </a:solidFill>
                <a:effectLst/>
                <a:latin typeface="Calibri" panose="020F0502020204030204" pitchFamily="34" charset="0"/>
              </a:rPr>
              <a:t>4.9598,-73.9650</a:t>
            </a:r>
            <a:r>
              <a:rPr kumimoji="0" lang="es-MX" altLang="es-MX" sz="1000" b="0" i="0" u="none" strike="noStrike" cap="none" normalizeH="0" dirty="0" smtClean="0">
                <a:ln>
                  <a:noFill/>
                </a:ln>
                <a:solidFill>
                  <a:schemeClr val="bg1"/>
                </a:solidFill>
                <a:effectLst/>
                <a:latin typeface="Calibri" panose="020F0502020204030204" pitchFamily="34" charset="0"/>
              </a:rPr>
              <a:t> aportada por</a:t>
            </a:r>
            <a:r>
              <a:rPr kumimoji="0" lang="es-MX" altLang="es-MX" sz="1000" b="0" i="0" u="none" strike="noStrike" cap="none" normalizeH="0" baseline="0" dirty="0" smtClean="0">
                <a:ln>
                  <a:noFill/>
                </a:ln>
                <a:solidFill>
                  <a:schemeClr val="bg1"/>
                </a:solidFill>
                <a:effectLst/>
                <a:latin typeface="Calibri" panose="020F0502020204030204" pitchFamily="34" charset="0"/>
              </a:rPr>
              <a:t> </a:t>
            </a:r>
            <a:r>
              <a:rPr lang="es-ES" sz="1000" dirty="0">
                <a:solidFill>
                  <a:schemeClr val="bg1"/>
                </a:solidFill>
                <a:latin typeface="Arial" panose="020B0604020202020204" pitchFamily="34" charset="0"/>
                <a:cs typeface="Arial" panose="020B0604020202020204" pitchFamily="34" charset="0"/>
              </a:rPr>
              <a:t>SKYWATCH.COM.CO</a:t>
            </a:r>
            <a:endParaRPr kumimoji="0" lang="es-MX" altLang="es-MX" sz="1000" b="0" i="0" u="none" strike="noStrike" cap="none" normalizeH="0" baseline="0" dirty="0" smtClean="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439454139"/>
      </p:ext>
    </p:extLst>
  </p:cSld>
  <p:clrMapOvr>
    <a:masterClrMapping/>
  </p:clrMapOvr>
  <p:timing>
    <p:tnLst>
      <p:par>
        <p:cTn id="1" dur="indefinite" restart="never" nodeType="tmRoot"/>
      </p:par>
    </p:tnLst>
  </p:timing>
</p:sld>
</file>

<file path=ppt/theme/theme1.xml><?xml version="1.0" encoding="utf-8"?>
<a:theme xmlns:a="http://schemas.openxmlformats.org/drawingml/2006/main" name="2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2016</TotalTime>
  <Words>1697</Words>
  <Application>Microsoft Office PowerPoint</Application>
  <PresentationFormat>Presentación en pantalla (4:3)</PresentationFormat>
  <Paragraphs>195</Paragraphs>
  <Slides>28</Slides>
  <Notes>5</Notes>
  <HiddenSlides>0</HiddenSlides>
  <MMClips>0</MMClips>
  <ScaleCrop>false</ScaleCrop>
  <HeadingPairs>
    <vt:vector size="6" baseType="variant">
      <vt:variant>
        <vt:lpstr>Fuentes usadas</vt:lpstr>
      </vt:variant>
      <vt:variant>
        <vt:i4>13</vt:i4>
      </vt:variant>
      <vt:variant>
        <vt:lpstr>Tema</vt:lpstr>
      </vt:variant>
      <vt:variant>
        <vt:i4>5</vt:i4>
      </vt:variant>
      <vt:variant>
        <vt:lpstr>Títulos de diapositiva</vt:lpstr>
      </vt:variant>
      <vt:variant>
        <vt:i4>28</vt:i4>
      </vt:variant>
    </vt:vector>
  </HeadingPairs>
  <TitlesOfParts>
    <vt:vector size="46" baseType="lpstr">
      <vt:lpstr>Adobe Fan Heiti Std B</vt:lpstr>
      <vt:lpstr>Agency FB</vt:lpstr>
      <vt:lpstr>Arial</vt:lpstr>
      <vt:lpstr>Arial Black</vt:lpstr>
      <vt:lpstr>Bookman Old Style</vt:lpstr>
      <vt:lpstr>Calibri</vt:lpstr>
      <vt:lpstr>Gill Sans MT</vt:lpstr>
      <vt:lpstr>Helvetica</vt:lpstr>
      <vt:lpstr>Tahoma</vt:lpstr>
      <vt:lpstr>Times New Roman</vt:lpstr>
      <vt:lpstr>Verdana</vt:lpstr>
      <vt:lpstr>Wingdings</vt:lpstr>
      <vt:lpstr>Wingdings 2</vt:lpstr>
      <vt:lpstr>2_Tema de Office</vt:lpstr>
      <vt:lpstr>2_Diseño personalizado</vt:lpstr>
      <vt:lpstr>1_Diseño personalizado</vt:lpstr>
      <vt:lpstr>Diseño personalizado</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 observa el paso del vehículo tractocamión de placas XVB-371, con semirremolque estacas, servicio público, transitando sentido vial Briceño- Zipaquirá (cámara 05), con fecha 07-03-2018 Tue y horario 21:08:00, por frente al establecimiento comercial Serviexostos de Zipaquirá Cundinamarca.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GUTIERREZ</dc:creator>
  <cp:lastModifiedBy>Usuario de Windows</cp:lastModifiedBy>
  <cp:revision>240</cp:revision>
  <dcterms:created xsi:type="dcterms:W3CDTF">2015-01-21T16:42:45Z</dcterms:created>
  <dcterms:modified xsi:type="dcterms:W3CDTF">2018-08-07T21:28:21Z</dcterms:modified>
</cp:coreProperties>
</file>